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256" r:id="rId2"/>
    <p:sldId id="307" r:id="rId3"/>
    <p:sldId id="318" r:id="rId4"/>
    <p:sldId id="428" r:id="rId5"/>
    <p:sldId id="319" r:id="rId6"/>
    <p:sldId id="324" r:id="rId7"/>
    <p:sldId id="321" r:id="rId8"/>
    <p:sldId id="327" r:id="rId9"/>
    <p:sldId id="328" r:id="rId10"/>
    <p:sldId id="432" r:id="rId11"/>
    <p:sldId id="329" r:id="rId12"/>
    <p:sldId id="433" r:id="rId13"/>
    <p:sldId id="323" r:id="rId14"/>
    <p:sldId id="434" r:id="rId15"/>
    <p:sldId id="325" r:id="rId16"/>
    <p:sldId id="330" r:id="rId17"/>
    <p:sldId id="339" r:id="rId18"/>
    <p:sldId id="326" r:id="rId19"/>
    <p:sldId id="340" r:id="rId20"/>
    <p:sldId id="331" r:id="rId21"/>
    <p:sldId id="338" r:id="rId22"/>
    <p:sldId id="435" r:id="rId23"/>
    <p:sldId id="341" r:id="rId24"/>
    <p:sldId id="333" r:id="rId25"/>
    <p:sldId id="436" r:id="rId26"/>
    <p:sldId id="334" r:id="rId27"/>
    <p:sldId id="342" r:id="rId28"/>
    <p:sldId id="336" r:id="rId29"/>
    <p:sldId id="448" r:id="rId30"/>
    <p:sldId id="447" r:id="rId31"/>
    <p:sldId id="337" r:id="rId32"/>
    <p:sldId id="343" r:id="rId33"/>
    <p:sldId id="356" r:id="rId34"/>
    <p:sldId id="449" r:id="rId35"/>
    <p:sldId id="344" r:id="rId36"/>
    <p:sldId id="450" r:id="rId37"/>
    <p:sldId id="345" r:id="rId38"/>
    <p:sldId id="346" r:id="rId39"/>
    <p:sldId id="347" r:id="rId40"/>
    <p:sldId id="350" r:id="rId41"/>
    <p:sldId id="352" r:id="rId42"/>
    <p:sldId id="353" r:id="rId43"/>
    <p:sldId id="437" r:id="rId44"/>
    <p:sldId id="309" r:id="rId45"/>
    <p:sldId id="438" r:id="rId46"/>
    <p:sldId id="360" r:id="rId47"/>
    <p:sldId id="439" r:id="rId48"/>
    <p:sldId id="358" r:id="rId49"/>
    <p:sldId id="429" r:id="rId50"/>
    <p:sldId id="451" r:id="rId51"/>
    <p:sldId id="452" r:id="rId52"/>
    <p:sldId id="361" r:id="rId53"/>
    <p:sldId id="363" r:id="rId54"/>
    <p:sldId id="362" r:id="rId55"/>
    <p:sldId id="367" r:id="rId56"/>
    <p:sldId id="453" r:id="rId57"/>
    <p:sldId id="364" r:id="rId58"/>
    <p:sldId id="440" r:id="rId59"/>
    <p:sldId id="454" r:id="rId60"/>
    <p:sldId id="355" r:id="rId61"/>
    <p:sldId id="455" r:id="rId62"/>
    <p:sldId id="430" r:id="rId63"/>
    <p:sldId id="348" r:id="rId64"/>
    <p:sldId id="365" r:id="rId65"/>
    <p:sldId id="359" r:id="rId66"/>
    <p:sldId id="311" r:id="rId67"/>
    <p:sldId id="312" r:id="rId68"/>
    <p:sldId id="368" r:id="rId69"/>
    <p:sldId id="369" r:id="rId70"/>
    <p:sldId id="313" r:id="rId71"/>
    <p:sldId id="371" r:id="rId72"/>
    <p:sldId id="335" r:id="rId73"/>
    <p:sldId id="426" r:id="rId74"/>
    <p:sldId id="457" r:id="rId75"/>
    <p:sldId id="456" r:id="rId76"/>
    <p:sldId id="442" r:id="rId77"/>
    <p:sldId id="427" r:id="rId78"/>
    <p:sldId id="314" r:id="rId79"/>
    <p:sldId id="293" r:id="rId80"/>
    <p:sldId id="306" r:id="rId81"/>
    <p:sldId id="444" r:id="rId82"/>
    <p:sldId id="443" r:id="rId83"/>
    <p:sldId id="445" r:id="rId84"/>
    <p:sldId id="446" r:id="rId85"/>
    <p:sldId id="441" r:id="rId86"/>
    <p:sldId id="431" r:id="rId8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9281" autoAdjust="0"/>
  </p:normalViewPr>
  <p:slideViewPr>
    <p:cSldViewPr snapToGrid="0">
      <p:cViewPr varScale="1">
        <p:scale>
          <a:sx n="73" d="100"/>
          <a:sy n="73" d="100"/>
        </p:scale>
        <p:origin x="1253"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15/03/2024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15/03/2024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111827"/>
                </a:solidFill>
                <a:effectLst/>
                <a:latin typeface="Charter"/>
              </a:rPr>
              <a:t>Em [1], </a:t>
            </a:r>
            <a:r>
              <a:rPr lang="en-US" b="0" i="0" dirty="0" err="1">
                <a:solidFill>
                  <a:srgbClr val="111827"/>
                </a:solidFill>
                <a:effectLst/>
                <a:latin typeface="Charter"/>
              </a:rPr>
              <a:t>os</a:t>
            </a:r>
            <a:r>
              <a:rPr lang="en-US" b="0" i="0" dirty="0">
                <a:solidFill>
                  <a:srgbClr val="111827"/>
                </a:solidFill>
                <a:effectLst/>
                <a:latin typeface="Charter"/>
              </a:rPr>
              <a:t> </a:t>
            </a:r>
            <a:r>
              <a:rPr lang="en-US" b="0" i="0" dirty="0" err="1">
                <a:solidFill>
                  <a:srgbClr val="111827"/>
                </a:solidFill>
                <a:effectLst/>
                <a:latin typeface="Charter"/>
              </a:rPr>
              <a:t>autores</a:t>
            </a:r>
            <a:r>
              <a:rPr lang="en-US" b="0" i="0" dirty="0">
                <a:solidFill>
                  <a:srgbClr val="111827"/>
                </a:solidFill>
                <a:effectLst/>
                <a:latin typeface="Charter"/>
              </a:rPr>
              <a:t> </a:t>
            </a:r>
            <a:r>
              <a:rPr lang="en-US" b="0" i="0" dirty="0" err="1">
                <a:solidFill>
                  <a:srgbClr val="111827"/>
                </a:solidFill>
                <a:effectLst/>
                <a:latin typeface="Charter"/>
              </a:rPr>
              <a:t>fixam</a:t>
            </a:r>
            <a:r>
              <a:rPr lang="en-US" b="0" i="0" dirty="0">
                <a:solidFill>
                  <a:srgbClr val="111827"/>
                </a:solidFill>
                <a:effectLst/>
                <a:latin typeface="Charter"/>
              </a:rPr>
              <a:t> a </a:t>
            </a:r>
            <a:r>
              <a:rPr lang="en-US" b="0" i="0" dirty="0" err="1">
                <a:solidFill>
                  <a:srgbClr val="111827"/>
                </a:solidFill>
                <a:effectLst/>
                <a:latin typeface="Charter"/>
              </a:rPr>
              <a:t>matriz</a:t>
            </a:r>
            <a:r>
              <a:rPr lang="en-US" b="0" i="0" dirty="0">
                <a:solidFill>
                  <a:srgbClr val="111827"/>
                </a:solidFill>
                <a:effectLst/>
                <a:latin typeface="Charter"/>
              </a:rPr>
              <a:t> de </a:t>
            </a:r>
            <a:r>
              <a:rPr lang="en-US" b="0" i="0" dirty="0" err="1">
                <a:solidFill>
                  <a:srgbClr val="111827"/>
                </a:solidFill>
                <a:effectLst/>
                <a:latin typeface="Charter"/>
              </a:rPr>
              <a:t>covariância</a:t>
            </a:r>
            <a:r>
              <a:rPr lang="en-US" b="0" i="0" dirty="0">
                <a:solidFill>
                  <a:srgbClr val="111827"/>
                </a:solidFill>
                <a:effectLst/>
                <a:latin typeface="Charter"/>
              </a:rPr>
              <a:t> para </a:t>
            </a:r>
            <a:r>
              <a:rPr lang="en-US" b="0" i="0" dirty="0" err="1">
                <a:solidFill>
                  <a:srgbClr val="111827"/>
                </a:solidFill>
                <a:effectLst/>
                <a:latin typeface="Charter"/>
              </a:rPr>
              <a:t>facilitar</a:t>
            </a:r>
            <a:r>
              <a:rPr lang="en-US" b="0" i="0" dirty="0">
                <a:solidFill>
                  <a:srgbClr val="111827"/>
                </a:solidFill>
                <a:effectLst/>
                <a:latin typeface="Charter"/>
              </a:rPr>
              <a:t> o </a:t>
            </a:r>
            <a:r>
              <a:rPr lang="en-US" b="0" i="0" dirty="0" err="1">
                <a:solidFill>
                  <a:srgbClr val="111827"/>
                </a:solidFill>
                <a:effectLst/>
                <a:latin typeface="Charter"/>
              </a:rPr>
              <a:t>treinamento</a:t>
            </a:r>
            <a:r>
              <a:rPr lang="en-US" b="0" i="0" dirty="0">
                <a:solidFill>
                  <a:srgbClr val="111827"/>
                </a:solidFill>
                <a:effectLst/>
                <a:latin typeface="Charter"/>
              </a:rPr>
              <a:t>, mas </a:t>
            </a:r>
            <a:r>
              <a:rPr lang="en-US" b="0" i="0" dirty="0" err="1">
                <a:solidFill>
                  <a:srgbClr val="111827"/>
                </a:solidFill>
                <a:effectLst/>
                <a:latin typeface="Charter"/>
              </a:rPr>
              <a:t>em</a:t>
            </a:r>
            <a:r>
              <a:rPr lang="en-US" b="0" i="0" dirty="0">
                <a:solidFill>
                  <a:srgbClr val="111827"/>
                </a:solidFill>
                <a:effectLst/>
                <a:latin typeface="Charter"/>
              </a:rPr>
              <a:t> https://openreview.net/pdf?id=-NEXDKk8gZ, a rede neural </a:t>
            </a:r>
            <a:r>
              <a:rPr lang="en-US" b="0" i="0" dirty="0" err="1">
                <a:solidFill>
                  <a:srgbClr val="111827"/>
                </a:solidFill>
                <a:effectLst/>
                <a:latin typeface="Charter"/>
              </a:rPr>
              <a:t>também</a:t>
            </a:r>
            <a:r>
              <a:rPr lang="en-US" b="0" i="0" dirty="0">
                <a:solidFill>
                  <a:srgbClr val="111827"/>
                </a:solidFill>
                <a:effectLst/>
                <a:latin typeface="Charter"/>
              </a:rPr>
              <a:t> </a:t>
            </a:r>
            <a:r>
              <a:rPr lang="en-US" b="0" i="0" dirty="0" err="1">
                <a:solidFill>
                  <a:srgbClr val="111827"/>
                </a:solidFill>
                <a:effectLst/>
                <a:latin typeface="Charter"/>
              </a:rPr>
              <a:t>aprende</a:t>
            </a:r>
            <a:r>
              <a:rPr lang="en-US" b="0" i="0" dirty="0">
                <a:solidFill>
                  <a:srgbClr val="111827"/>
                </a:solidFill>
                <a:effectLst/>
                <a:latin typeface="Charter"/>
              </a:rPr>
              <a:t> a </a:t>
            </a:r>
            <a:r>
              <a:rPr lang="en-US" b="0" i="0" dirty="0" err="1">
                <a:solidFill>
                  <a:srgbClr val="111827"/>
                </a:solidFill>
                <a:effectLst/>
                <a:latin typeface="Charter"/>
              </a:rPr>
              <a:t>variância</a:t>
            </a:r>
            <a:r>
              <a:rPr lang="en-US" b="0" i="0" dirty="0">
                <a:solidFill>
                  <a:srgbClr val="111827"/>
                </a:solidFill>
                <a:effectLst/>
                <a:latin typeface="Charter"/>
              </a:rPr>
              <a:t> junto com a media.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202775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25011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86895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267744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912885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146938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2167405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65</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66</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a:t>
            </a:r>
            <a:r>
              <a:rPr lang="pt-BR"/>
              <a:t>com sprites”, </a:t>
            </a:r>
            <a:r>
              <a:rPr lang="pt-BR" dirty="0"/>
              <a:t>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73</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1F1F1F"/>
                </a:solidFill>
                <a:effectLst/>
                <a:latin typeface="Google Sans"/>
              </a:rPr>
              <a:t>As camadas residuais concentram-se em aprender apenas as diferenças entre a entrada e a saída desejada.</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com sprites”,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74</a:t>
            </a:fld>
            <a:endParaRPr lang="pt-BR"/>
          </a:p>
        </p:txBody>
      </p:sp>
    </p:spTree>
    <p:extLst>
      <p:ext uri="{BB962C8B-B14F-4D97-AF65-F5344CB8AC3E}">
        <p14:creationId xmlns:p14="http://schemas.microsoft.com/office/powerpoint/2010/main" val="2125224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a:t>
            </a:r>
            <a:r>
              <a:rPr lang="pt-BR"/>
              <a:t>com sprites”, </a:t>
            </a:r>
            <a:r>
              <a:rPr lang="pt-BR" dirty="0"/>
              <a:t>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75</a:t>
            </a:fld>
            <a:endParaRPr lang="pt-BR"/>
          </a:p>
        </p:txBody>
      </p:sp>
    </p:spTree>
    <p:extLst>
      <p:ext uri="{BB962C8B-B14F-4D97-AF65-F5344CB8AC3E}">
        <p14:creationId xmlns:p14="http://schemas.microsoft.com/office/powerpoint/2010/main" val="331197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76</a:t>
            </a:fld>
            <a:endParaRPr lang="pt-BR"/>
          </a:p>
        </p:txBody>
      </p:sp>
    </p:spTree>
    <p:extLst>
      <p:ext uri="{BB962C8B-B14F-4D97-AF65-F5344CB8AC3E}">
        <p14:creationId xmlns:p14="http://schemas.microsoft.com/office/powerpoint/2010/main" val="4157524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78</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6216-6E0E-1E9F-5312-4CF65C7E3E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0AD0764-F4CA-FFF9-AF48-7FD007846B0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80E7D57-838A-3D66-714B-1B1FBB6DE6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a:extLst>
              <a:ext uri="{FF2B5EF4-FFF2-40B4-BE49-F238E27FC236}">
                <a16:creationId xmlns:a16="http://schemas.microsoft.com/office/drawing/2014/main" id="{6ED64337-03BB-8713-3C66-B3555091B145}"/>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48104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https://theaisummer.com/diffusion-models/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262359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81598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40.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20.png"/><Relationship Id="rId4" Type="http://schemas.openxmlformats.org/officeDocument/2006/relationships/image" Target="../media/image49.png"/><Relationship Id="rId9" Type="http://schemas.openxmlformats.org/officeDocument/2006/relationships/image" Target="../media/image510.png"/><Relationship Id="rId1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6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colab.research.google.com/github/zz4fap/tp558-adv-ml/blob/master/examples/diffusion_model/Sampling/Colab_Diffusion_Model_Sampling.ipynb" TargetMode="External"/><Relationship Id="rId7" Type="http://schemas.openxmlformats.org/officeDocument/2006/relationships/image" Target="../media/image8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hyperlink" Target="https://colab.research.google.com/github/zz4fap/tp558-adv-ml/blob/master/examples/diffusion_model/Training/Colab_Diffusion_Model_Training.ipynb"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forms.gle/SebV3FHsG9rNSY9dA"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BE7CA-91EC-F239-B20D-28261EAD6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2F6789-35E6-A08B-F47B-B3B2DA971A21}"/>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3A1FC2E-D976-2C74-EDA1-69171E2B0F4F}"/>
                  </a:ext>
                </a:extLst>
              </p:cNvPr>
              <p:cNvSpPr>
                <a:spLocks noGrp="1"/>
              </p:cNvSpPr>
              <p:nvPr>
                <p:ph idx="1"/>
              </p:nvPr>
            </p:nvSpPr>
            <p:spPr>
              <a:xfrm>
                <a:off x="5532120" y="1825624"/>
                <a:ext cx="6521334" cy="5032375"/>
              </a:xfrm>
            </p:spPr>
            <p:txBody>
              <a:bodyPr>
                <a:normAutofit/>
              </a:bodyPr>
              <a:lstStyle/>
              <a:p>
                <a:r>
                  <a:rPr lang="pt-BR" dirty="0"/>
                  <a:t>Um modelo que pode </a:t>
                </a:r>
                <a:r>
                  <a:rPr lang="pt-BR" b="1" i="1" dirty="0">
                    <a:solidFill>
                      <a:srgbClr val="7030A0"/>
                    </a:solidFill>
                  </a:rPr>
                  <a:t>desfazer a 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Ou seja, o modelo </a:t>
                </a:r>
                <a:r>
                  <a:rPr lang="pt-BR" b="1" i="1" dirty="0">
                    <a:solidFill>
                      <a:srgbClr val="7030A0"/>
                    </a:solidFill>
                  </a:rPr>
                  <a:t>remove o ruído</a:t>
                </a:r>
                <a:r>
                  <a:rPr lang="pt-BR" dirty="0"/>
                  <a:t> de uma amostra </a:t>
                </a:r>
                <a:r>
                  <a:rPr lang="pt-BR" b="1" i="1" dirty="0">
                    <a:solidFill>
                      <a:srgbClr val="7030A0"/>
                    </a:solidFill>
                  </a:rPr>
                  <a:t>até que reste apenas valores retirados de distribuição original</a:t>
                </a:r>
                <a:r>
                  <a:rPr lang="pt-BR" dirty="0"/>
                  <a:t>,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73A1FC2E-D976-2C74-EDA1-69171E2B0F4F}"/>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3087"/>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53EBF316-CD6A-24B1-7606-8FD47650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18" y="1926322"/>
            <a:ext cx="3516850" cy="3928313"/>
          </a:xfrm>
          <a:prstGeom prst="rect">
            <a:avLst/>
          </a:prstGeom>
        </p:spPr>
      </p:pic>
    </p:spTree>
    <p:extLst>
      <p:ext uri="{BB962C8B-B14F-4D97-AF65-F5344CB8AC3E}">
        <p14:creationId xmlns:p14="http://schemas.microsoft.com/office/powerpoint/2010/main" val="60519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5532120" y="1825624"/>
                <a:ext cx="6521334" cy="5032375"/>
              </a:xfrm>
            </p:spPr>
            <p:txBody>
              <a:bodyPr>
                <a:normAutofit/>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a:t>
                </a:r>
                <a:r>
                  <a:rPr lang="pt-BR" b="1" i="1" dirty="0">
                    <a:solidFill>
                      <a:srgbClr val="7030A0"/>
                    </a:solidFill>
                  </a:rPr>
                  <a:t>não está em equilíbrio</a:t>
                </a:r>
                <a:r>
                  <a:rPr lang="pt-BR" dirty="0"/>
                  <a:t>,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2619"/>
                </a:stretch>
              </a:blipFill>
            </p:spPr>
            <p:txBody>
              <a:bodyPr/>
              <a:lstStyle/>
              <a:p>
                <a:r>
                  <a:rPr lang="pt-BR">
                    <a:noFill/>
                  </a:rPr>
                  <a:t> </a:t>
                </a:r>
              </a:p>
            </p:txBody>
          </p:sp>
        </mc:Fallback>
      </mc:AlternateContent>
      <p:pic>
        <p:nvPicPr>
          <p:cNvPr id="20" name="Imagem 19">
            <a:extLst>
              <a:ext uri="{FF2B5EF4-FFF2-40B4-BE49-F238E27FC236}">
                <a16:creationId xmlns:a16="http://schemas.microsoft.com/office/drawing/2014/main" id="{9F036BB5-A991-360F-964F-D41E1DD0C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06" y="1972042"/>
            <a:ext cx="3516850" cy="3928313"/>
          </a:xfrm>
          <a:prstGeom prst="rect">
            <a:avLst/>
          </a:prstGeom>
        </p:spPr>
      </p:pic>
    </p:spTree>
    <p:extLst>
      <p:ext uri="{BB962C8B-B14F-4D97-AF65-F5344CB8AC3E}">
        <p14:creationId xmlns:p14="http://schemas.microsoft.com/office/powerpoint/2010/main" val="24067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97CC4-BCEE-7A2A-2DA5-D28CF535F1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160F64-D2C3-E076-5070-B142A0D1331E}"/>
              </a:ext>
            </a:extLst>
          </p:cNvPr>
          <p:cNvSpPr>
            <a:spLocks noGrp="1"/>
          </p:cNvSpPr>
          <p:nvPr>
            <p:ph type="title"/>
          </p:nvPr>
        </p:nvSpPr>
        <p:spPr/>
        <p:txBody>
          <a:bodyPr/>
          <a:lstStyle/>
          <a:p>
            <a:r>
              <a:rPr lang="pt-BR" dirty="0"/>
              <a:t>Termodinâmica de não equilíbrio</a:t>
            </a:r>
          </a:p>
        </p:txBody>
      </p:sp>
      <p:sp>
        <p:nvSpPr>
          <p:cNvPr id="3" name="Espaço Reservado para Conteúdo 2">
            <a:extLst>
              <a:ext uri="{FF2B5EF4-FFF2-40B4-BE49-F238E27FC236}">
                <a16:creationId xmlns:a16="http://schemas.microsoft.com/office/drawing/2014/main" id="{911A90D2-71D8-881F-E0B4-91A59D059285}"/>
              </a:ext>
            </a:extLst>
          </p:cNvPr>
          <p:cNvSpPr>
            <a:spLocks noGrp="1"/>
          </p:cNvSpPr>
          <p:nvPr>
            <p:ph idx="1"/>
          </p:nvPr>
        </p:nvSpPr>
        <p:spPr>
          <a:xfrm>
            <a:off x="5797296" y="1825624"/>
            <a:ext cx="6256158" cy="5032375"/>
          </a:xfrm>
        </p:spPr>
        <p:txBody>
          <a:bodyPr>
            <a:normAutofit/>
          </a:bodyPr>
          <a:lstStyle/>
          <a:p>
            <a:r>
              <a:rPr lang="pt-BR" dirty="0"/>
              <a:t>A distribuição inicial estando fora do equilíbrio, se difunde em direção à distribuição de equilíbrio.</a:t>
            </a:r>
          </a:p>
          <a:p>
            <a:r>
              <a:rPr lang="pt-BR" dirty="0"/>
              <a:t>O objetivo dos modelos de difusão é </a:t>
            </a:r>
            <a:r>
              <a:rPr lang="pt-BR" b="1" i="1" dirty="0">
                <a:solidFill>
                  <a:srgbClr val="7030A0"/>
                </a:solidFill>
              </a:rPr>
              <a:t>aprender um processo reverso de difusão</a:t>
            </a:r>
            <a:r>
              <a:rPr lang="pt-BR" dirty="0"/>
              <a:t> que gere a </a:t>
            </a:r>
            <a:r>
              <a:rPr lang="pt-BR" b="1" i="1" dirty="0">
                <a:solidFill>
                  <a:srgbClr val="7030A0"/>
                </a:solidFill>
              </a:rPr>
              <a:t>distribuição de probabilidade</a:t>
            </a:r>
            <a:r>
              <a:rPr lang="pt-BR" dirty="0"/>
              <a:t> de um determinado conjunto de dados </a:t>
            </a:r>
            <a:r>
              <a:rPr lang="pt-BR" b="1" i="1" dirty="0">
                <a:solidFill>
                  <a:schemeClr val="accent2"/>
                </a:solidFill>
              </a:rPr>
              <a:t>a partir apenas de amostras ruidosas</a:t>
            </a:r>
            <a:r>
              <a:rPr lang="pt-BR" dirty="0"/>
              <a:t>.</a:t>
            </a:r>
          </a:p>
        </p:txBody>
      </p:sp>
      <p:pic>
        <p:nvPicPr>
          <p:cNvPr id="20" name="Imagem 19">
            <a:extLst>
              <a:ext uri="{FF2B5EF4-FFF2-40B4-BE49-F238E27FC236}">
                <a16:creationId xmlns:a16="http://schemas.microsoft.com/office/drawing/2014/main" id="{33A45E27-C096-E36D-32AC-2890373B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98" y="1825624"/>
            <a:ext cx="3516850" cy="3928313"/>
          </a:xfrm>
          <a:prstGeom prst="rect">
            <a:avLst/>
          </a:prstGeom>
        </p:spPr>
      </p:pic>
    </p:spTree>
    <p:extLst>
      <p:ext uri="{BB962C8B-B14F-4D97-AF65-F5344CB8AC3E}">
        <p14:creationId xmlns:p14="http://schemas.microsoft.com/office/powerpoint/2010/main" val="360669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553944" y="1825624"/>
            <a:ext cx="5508745" cy="5032375"/>
          </a:xfrm>
        </p:spPr>
        <p:txBody>
          <a:bodyPr>
            <a:normAutofit/>
          </a:bodyPr>
          <a:lstStyle/>
          <a:p>
            <a:r>
              <a:rPr lang="pt-BR" dirty="0"/>
              <a:t>Um </a:t>
            </a:r>
            <a:r>
              <a:rPr lang="pt-BR" b="1" i="1" dirty="0">
                <a:solidFill>
                  <a:srgbClr val="7030A0"/>
                </a:solidFill>
              </a:rPr>
              <a:t>modelo de difusão consiste</a:t>
            </a:r>
            <a:r>
              <a:rPr lang="pt-BR" dirty="0"/>
              <a:t> em um </a:t>
            </a:r>
            <a:r>
              <a:rPr lang="pt-BR" b="1" i="1" dirty="0">
                <a:solidFill>
                  <a:srgbClr val="7030A0"/>
                </a:solidFill>
              </a:rPr>
              <a:t>processo direto</a:t>
            </a:r>
            <a:r>
              <a:rPr lang="pt-BR" dirty="0"/>
              <a:t> (ou difusão), no qual um dado (e.g., uma imagem) tem ruído adicionado a ele progressivamente, e um </a:t>
            </a:r>
            <a:r>
              <a:rPr lang="pt-BR" b="1" i="1" dirty="0">
                <a:solidFill>
                  <a:srgbClr val="7030A0"/>
                </a:solidFill>
              </a:rPr>
              <a:t>processo reverso</a:t>
            </a:r>
            <a:r>
              <a:rPr lang="pt-BR" dirty="0"/>
              <a:t> (ou difusão reversa), no qual o ruído é transformado novamente em um amostra da distribuição alvo.</a:t>
            </a:r>
          </a:p>
        </p:txBody>
      </p:sp>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651854" y="2270230"/>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EE23-E7BC-409E-EC4B-204FCFE127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918436-E85D-F71E-8D89-AFEB08D46341}"/>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8CE8EC-7DBF-FCFB-8E69-5945DD89C7C7}"/>
                  </a:ext>
                </a:extLst>
              </p:cNvPr>
              <p:cNvSpPr>
                <a:spLocks noGrp="1"/>
              </p:cNvSpPr>
              <p:nvPr>
                <p:ph idx="1"/>
              </p:nvPr>
            </p:nvSpPr>
            <p:spPr>
              <a:xfrm>
                <a:off x="6553945" y="1825624"/>
                <a:ext cx="5508745" cy="5032375"/>
              </a:xfrm>
            </p:spPr>
            <p:txBody>
              <a:bodyPr>
                <a:normAutofit/>
              </a:bodyPr>
              <a:lstStyle/>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a:t>
                </a:r>
                <a:r>
                  <a:rPr lang="pt-BR" b="1" i="1" dirty="0">
                    <a:solidFill>
                      <a:srgbClr val="00B050"/>
                    </a:solidFill>
                  </a:rPr>
                  <a:t>passo (ou estado) depende apenas do anterior</a:t>
                </a:r>
                <a:r>
                  <a:rPr lang="pt-BR" dirty="0"/>
                  <a:t>.</a:t>
                </a:r>
              </a:p>
              <a:p>
                <a:r>
                  <a:rPr lang="pt-BR" dirty="0"/>
                  <a:t>Por essa razão, as probabilidades são condicionais.</a:t>
                </a:r>
              </a:p>
              <a:p>
                <a:r>
                  <a:rPr lang="pt-BR" dirty="0"/>
                  <a:t>Veremos na sequência como funcionam os processos direto e reverso de difusão.</a:t>
                </a:r>
              </a:p>
            </p:txBody>
          </p:sp>
        </mc:Choice>
        <mc:Fallback xmlns="">
          <p:sp>
            <p:nvSpPr>
              <p:cNvPr id="3" name="Espaço Reservado para Conteúdo 2">
                <a:extLst>
                  <a:ext uri="{FF2B5EF4-FFF2-40B4-BE49-F238E27FC236}">
                    <a16:creationId xmlns:a16="http://schemas.microsoft.com/office/drawing/2014/main" id="{EC8CE8EC-7DBF-FCFB-8E69-5945DD89C7C7}"/>
                  </a:ext>
                </a:extLst>
              </p:cNvPr>
              <p:cNvSpPr>
                <a:spLocks noGrp="1" noRot="1" noChangeAspect="1" noMove="1" noResize="1" noEditPoints="1" noAdjustHandles="1" noChangeArrowheads="1" noChangeShapeType="1" noTextEdit="1"/>
              </p:cNvSpPr>
              <p:nvPr>
                <p:ph idx="1"/>
              </p:nvPr>
            </p:nvSpPr>
            <p:spPr>
              <a:xfrm>
                <a:off x="6553945" y="1825624"/>
                <a:ext cx="5508745" cy="5032375"/>
              </a:xfrm>
              <a:blipFill>
                <a:blip r:embed="rId3"/>
                <a:stretch>
                  <a:fillRect l="-1991" t="-1937" r="-3097"/>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1C197F51-7F62-A867-7E81-EC6D11F96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485926" y="2197078"/>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2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a:t>
                </a:r>
                <a:r>
                  <a:rPr lang="pt-BR" b="1" i="1" dirty="0">
                    <a:solidFill>
                      <a:srgbClr val="7030A0"/>
                    </a:solidFill>
                  </a:rPr>
                  <a:t>difusão direta</a:t>
                </a:r>
                <a:r>
                  <a:rPr lang="pt-BR" dirty="0"/>
                  <a:t>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 ou seja, a distribuição alvo.</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variar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ao longo do tempo produz resultados melhores: variação linear, quadrática, </a:t>
                </a:r>
                <a:r>
                  <a:rPr lang="pt-BR" dirty="0" err="1"/>
                  <a:t>cossenoidal</a:t>
                </a:r>
                <a:r>
                  <a:rPr lang="pt-BR" dirty="0"/>
                  <a:t>, etc. [1].</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b="1" i="1" dirty="0">
                    <a:solidFill>
                      <a:srgbClr val="7030A0"/>
                    </a:solidFill>
                  </a:rPr>
                  <a:t>tenha praticamente uma distribuição Gaussiana isotrópica</a:t>
                </a:r>
                <a:r>
                  <a:rPr lang="pt-BR" dirty="0"/>
                  <a:t>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r="-924"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 (direta)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o </a:t>
                </a:r>
                <a:r>
                  <a:rPr lang="pt-BR" b="1" i="1" dirty="0">
                    <a:solidFill>
                      <a:srgbClr val="00B050"/>
                    </a:solidFill>
                  </a:rPr>
                  <a:t>truque da reparametrização</a:t>
                </a:r>
                <a:r>
                  <a:rPr lang="pt-BR" dirty="0"/>
                  <a:t>,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4"/>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Eles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músicas,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(normal padrão),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a:t>
                </a:r>
                <a:r>
                  <a:rPr lang="pt-BR" b="1" i="1" dirty="0">
                    <a:solidFill>
                      <a:srgbClr val="7030A0"/>
                    </a:solidFill>
                  </a:rPr>
                  <a:t>distribuição de remoção do ruído</a:t>
                </a:r>
                <a:r>
                  <a:rPr lang="pt-BR" dirty="0"/>
                  <a:t>.</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a:t>
                </a:r>
                <a:r>
                  <a:rPr lang="pt-BR" b="1" i="1" dirty="0">
                    <a:solidFill>
                      <a:schemeClr val="accent2"/>
                    </a:solidFill>
                  </a:rPr>
                  <a:t>não existe ou é desconhecida</a:t>
                </a:r>
                <a:r>
                  <a:rPr lang="pt-BR" dirty="0"/>
                  <a:t>.</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0BF993A-C8F4-D312-72E9-400A83D5437F}"/>
              </a:ext>
            </a:extLst>
          </p:cNvPr>
          <p:cNvSpPr>
            <a:spLocks noGrp="1"/>
          </p:cNvSpPr>
          <p:nvPr>
            <p:ph idx="1"/>
          </p:nvPr>
        </p:nvSpPr>
        <p:spPr>
          <a:xfrm>
            <a:off x="838200" y="2522845"/>
            <a:ext cx="10515600" cy="1812310"/>
          </a:xfrm>
        </p:spPr>
        <p:txBody>
          <a:bodyPr>
            <a:normAutofit/>
          </a:bodyPr>
          <a:lstStyle/>
          <a:p>
            <a:pPr marL="0" indent="0" algn="ctr">
              <a:buNone/>
            </a:pPr>
            <a:r>
              <a:rPr lang="pt-BR" sz="6000" dirty="0"/>
              <a:t>Então como podemos modelar o processo de difusão reversa?</a:t>
            </a:r>
          </a:p>
        </p:txBody>
      </p:sp>
    </p:spTree>
    <p:extLst>
      <p:ext uri="{BB962C8B-B14F-4D97-AF65-F5344CB8AC3E}">
        <p14:creationId xmlns:p14="http://schemas.microsoft.com/office/powerpoint/2010/main" val="272113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558116" y="1825624"/>
                <a:ext cx="5532284" cy="5032375"/>
              </a:xfrm>
            </p:spPr>
            <p:txBody>
              <a:bodyPr/>
              <a:lstStyle/>
              <a:p>
                <a:r>
                  <a:rPr lang="pt-BR" dirty="0"/>
                  <a:t>Nós </a:t>
                </a:r>
                <a:r>
                  <a:rPr lang="pt-BR" b="1" i="1" dirty="0">
                    <a:solidFill>
                      <a:srgbClr val="00B050"/>
                    </a:solidFill>
                  </a:rPr>
                  <a:t>aproximamos</a:t>
                </a:r>
                <a:r>
                  <a:rPr lang="pt-BR" dirty="0"/>
                  <a:t> o </a:t>
                </a:r>
                <a:r>
                  <a:rPr lang="pt-BR" b="1" i="1" dirty="0">
                    <a:solidFill>
                      <a:srgbClr val="7030A0"/>
                    </a:solidFill>
                  </a:rPr>
                  <a:t>processo reverso</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a:t>
                </a:r>
                <a:r>
                  <a:rPr lang="pt-BR" b="1" i="1" dirty="0">
                    <a:solidFill>
                      <a:schemeClr val="accent2"/>
                    </a:solidFill>
                  </a:rPr>
                  <a:t>rede neural</a:t>
                </a: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pesos da rede neural, atualizados pelo </a:t>
                </a:r>
                <a:r>
                  <a:rPr lang="pt-BR" b="1" i="1" dirty="0">
                    <a:solidFill>
                      <a:srgbClr val="00B050"/>
                    </a:solidFill>
                  </a:rPr>
                  <a:t>algoritmo do gradiente descendente</a:t>
                </a:r>
                <a:r>
                  <a:rPr lang="pt-BR" dirty="0"/>
                  <a:t>.</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558116" y="1825624"/>
                <a:ext cx="5532284" cy="5032375"/>
              </a:xfrm>
              <a:blipFill>
                <a:blip r:embed="rId2"/>
                <a:stretch>
                  <a:fillRect l="-1985" t="-1937"/>
                </a:stretch>
              </a:blipFill>
            </p:spPr>
            <p:txBody>
              <a:bodyPr/>
              <a:lstStyle/>
              <a:p>
                <a:r>
                  <a:rPr lang="pt-BR">
                    <a:noFill/>
                  </a:rPr>
                  <a:t> </a:t>
                </a:r>
              </a:p>
            </p:txBody>
          </p:sp>
        </mc:Fallback>
      </mc:AlternateContent>
      <p:pic>
        <p:nvPicPr>
          <p:cNvPr id="4" name="Picture 2" descr="Artificial Neural Networks and its Applications - GeeksforGeeks">
            <a:extLst>
              <a:ext uri="{FF2B5EF4-FFF2-40B4-BE49-F238E27FC236}">
                <a16:creationId xmlns:a16="http://schemas.microsoft.com/office/drawing/2014/main" id="{24AC779B-0164-1ED8-32B1-B6F40745C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8" t="5393" r="5999" b="5914"/>
          <a:stretch/>
        </p:blipFill>
        <p:spPr bwMode="auto">
          <a:xfrm>
            <a:off x="838200" y="2153386"/>
            <a:ext cx="5270089" cy="332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0" y="1825624"/>
                <a:ext cx="11260755" cy="3112136"/>
              </a:xfrm>
            </p:spPr>
            <p:txBody>
              <a:bodyPr>
                <a:normAutofit/>
              </a:bodyPr>
              <a:lstStyle/>
              <a:p>
                <a:r>
                  <a:rPr lang="pt-BR" dirty="0"/>
                  <a:t>A distribuição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t>
                </a:r>
                <a:r>
                  <a:rPr lang="pt-BR" b="1" i="1" dirty="0">
                    <a:solidFill>
                      <a:srgbClr val="7030A0"/>
                    </a:solidFill>
                  </a:rPr>
                  <a:t>assumida</a:t>
                </a:r>
                <a:r>
                  <a:rPr lang="pt-BR" dirty="0"/>
                  <a:t> como sendo Gaussiana </a:t>
                </a:r>
                <a:r>
                  <a:rPr lang="pt-BR" b="1" i="1" dirty="0">
                    <a:solidFill>
                      <a:srgbClr val="7030A0"/>
                    </a:solidFill>
                  </a:rPr>
                  <a:t>se </a:t>
                </a:r>
                <a14:m>
                  <m:oMath xmlns:m="http://schemas.openxmlformats.org/officeDocument/2006/math">
                    <m:sSub>
                      <m:sSubPr>
                        <m:ctrlPr>
                          <a:rPr lang="pt-BR" i="1" smtClean="0">
                            <a:solidFill>
                              <a:schemeClr val="tx1"/>
                            </a:solidFill>
                            <a:latin typeface="Cambria Math" panose="02040503050406030204" pitchFamily="18" charset="0"/>
                          </a:rPr>
                        </m:ctrlPr>
                      </m:sSubPr>
                      <m:e>
                        <m:r>
                          <a:rPr lang="pt-BR" b="0" i="1">
                            <a:solidFill>
                              <a:schemeClr val="tx1"/>
                            </a:solidFill>
                            <a:latin typeface="Cambria Math" panose="02040503050406030204" pitchFamily="18" charset="0"/>
                            <a:ea typeface="Cambria Math" panose="02040503050406030204" pitchFamily="18" charset="0"/>
                          </a:rPr>
                          <m:t>𝛽</m:t>
                        </m:r>
                      </m:e>
                      <m:sub>
                        <m:r>
                          <a:rPr lang="pt-BR" b="0" i="1">
                            <a:solidFill>
                              <a:schemeClr val="tx1"/>
                            </a:solidFill>
                            <a:latin typeface="Cambria Math" panose="02040503050406030204" pitchFamily="18" charset="0"/>
                          </a:rPr>
                          <m:t>𝑡</m:t>
                        </m:r>
                      </m:sub>
                    </m:sSub>
                  </m:oMath>
                </a14:m>
                <a:r>
                  <a:rPr lang="pt-BR" b="1" i="1" dirty="0">
                    <a:solidFill>
                      <a:schemeClr val="tx1"/>
                    </a:solidFill>
                  </a:rPr>
                  <a:t> </a:t>
                </a:r>
                <a:r>
                  <a:rPr lang="pt-BR" b="1" i="1" dirty="0">
                    <a:solidFill>
                      <a:srgbClr val="7030A0"/>
                    </a:solidFill>
                  </a:rPr>
                  <a:t>for pequeno o suficiente em cada passo, </a:t>
                </a:r>
                <a14:m>
                  <m:oMath xmlns:m="http://schemas.openxmlformats.org/officeDocument/2006/math">
                    <m:r>
                      <a:rPr lang="pt-BR" i="1">
                        <a:latin typeface="Cambria Math" panose="02040503050406030204" pitchFamily="18" charset="0"/>
                      </a:rPr>
                      <m:t>𝑡</m:t>
                    </m:r>
                  </m:oMath>
                </a14:m>
                <a:r>
                  <a:rPr lang="pt-BR" b="1" i="1" dirty="0">
                    <a:solidFill>
                      <a:srgbClr val="7030A0"/>
                    </a:solidFill>
                  </a:rPr>
                  <a:t>, da difusão direta</a:t>
                </a:r>
                <a:r>
                  <a:rPr lang="pt-BR" dirty="0"/>
                  <a:t>.</a:t>
                </a:r>
              </a:p>
              <a:p>
                <a:r>
                  <a:rPr lang="pt-BR" dirty="0"/>
                  <a:t>Assim, escolhemos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a:t>
                </a:r>
                <a:r>
                  <a:rPr lang="pt-BR" b="1" i="1" dirty="0">
                    <a:solidFill>
                      <a:srgbClr val="00B050"/>
                    </a:solidFill>
                  </a:rPr>
                  <a:t>distribuição Gaussiana </a:t>
                </a:r>
                <a:r>
                  <a:rPr lang="pt-BR" dirty="0"/>
                  <a:t>e </a:t>
                </a:r>
                <a:r>
                  <a:rPr lang="pt-BR" b="1" i="1" dirty="0">
                    <a:solidFill>
                      <a:schemeClr val="accent2"/>
                    </a:solidFill>
                  </a:rPr>
                  <a:t>parametrizamos sua média e matriz de covariância</a:t>
                </a:r>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a:t>
                </a:r>
                <a:r>
                  <a:rPr lang="pt-BR" sz="2800" b="1" i="1" dirty="0">
                    <a:solidFill>
                      <a:srgbClr val="7030A0"/>
                    </a:solidFill>
                  </a:rPr>
                  <a:t>condicionadas ao passo</a:t>
                </a:r>
                <a:r>
                  <a:rPr lang="pt-BR" sz="2800" dirty="0"/>
                  <a:t>,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0" y="1825624"/>
                <a:ext cx="11260755" cy="3112136"/>
              </a:xfrm>
              <a:blipFill>
                <a:blip r:embed="rId2"/>
                <a:stretch>
                  <a:fillRect l="-975" t="-3131" b="-2935"/>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733014" y="4814606"/>
            <a:ext cx="6725972" cy="204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B9A4953-3317-229A-B594-95B6C73D1908}"/>
              </a:ext>
            </a:extLst>
          </p:cNvPr>
          <p:cNvSpPr>
            <a:spLocks noGrp="1"/>
          </p:cNvSpPr>
          <p:nvPr>
            <p:ph idx="1"/>
          </p:nvPr>
        </p:nvSpPr>
        <p:spPr>
          <a:xfrm>
            <a:off x="838200" y="2847309"/>
            <a:ext cx="10515600" cy="1163381"/>
          </a:xfrm>
        </p:spPr>
        <p:txBody>
          <a:bodyPr>
            <a:normAutofit/>
          </a:bodyPr>
          <a:lstStyle/>
          <a:p>
            <a:pPr marL="0" indent="0" algn="ctr">
              <a:buNone/>
            </a:pPr>
            <a:r>
              <a:rPr lang="pt-BR" sz="6000" dirty="0"/>
              <a:t>O que a rede deve predizer?</a:t>
            </a:r>
          </a:p>
        </p:txBody>
      </p:sp>
    </p:spTree>
    <p:extLst>
      <p:ext uri="{BB962C8B-B14F-4D97-AF65-F5344CB8AC3E}">
        <p14:creationId xmlns:p14="http://schemas.microsoft.com/office/powerpoint/2010/main" val="3603282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desfeito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a:t>
                </a:r>
                <a:r>
                  <a:rPr lang="pt-BR" b="1" i="1" dirty="0">
                    <a:solidFill>
                      <a:srgbClr val="00B050"/>
                    </a:solidFill>
                  </a:rPr>
                  <a:t>distribuição conjunta do processo reverso</a:t>
                </a:r>
                <a:r>
                  <a:rPr lang="pt-BR" dirty="0"/>
                  <a:t> de </a:t>
                </a:r>
                <a14:m>
                  <m:oMath xmlns:m="http://schemas.openxmlformats.org/officeDocument/2006/math">
                    <m:r>
                      <a:rPr lang="pt-BR" b="0" i="1" smtClean="0">
                        <a:latin typeface="Cambria Math" panose="02040503050406030204" pitchFamily="18" charset="0"/>
                      </a:rPr>
                      <m:t>𝑇</m:t>
                    </m:r>
                  </m:oMath>
                </a14:m>
                <a:r>
                  <a:rPr lang="pt-BR" dirty="0"/>
                  <a:t> a 0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 (reversa)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pPr lvl="1">
                  <a:buFont typeface="Wingdings" panose="05000000000000000000" pitchFamily="2" charset="2"/>
                  <a:buChar char="§"/>
                </a:pPr>
                <a:r>
                  <a:rPr lang="pt-BR" dirty="0"/>
                  <a:t>Ambos valores de </a:t>
                </a:r>
                <a14:m>
                  <m:oMath xmlns:m="http://schemas.openxmlformats.org/officeDocument/2006/math">
                    <m:sSubSup>
                      <m:sSubSupPr>
                        <m:ctrlPr>
                          <a:rPr lang="pt-BR" i="1" smtClean="0">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oMath>
                </a14:m>
                <a:r>
                  <a:rPr lang="pt-BR" dirty="0"/>
                  <a:t> deram resultados semelhantes	.</a:t>
                </a:r>
              </a:p>
              <a:p>
                <a:r>
                  <a:rPr lang="pt-BR" dirty="0"/>
                  <a:t>Desta forma, a </a:t>
                </a:r>
                <a:r>
                  <a:rPr lang="pt-BR" b="1" i="1" dirty="0">
                    <a:solidFill>
                      <a:srgbClr val="7030A0"/>
                    </a:solidFill>
                  </a:rPr>
                  <a:t>rede neural precisa aprender apenas a média</a:t>
                </a:r>
                <a:r>
                  <a:rPr lang="pt-BR" dirty="0"/>
                  <a:t>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limLow>
                            <m:limLowPr>
                              <m:ctrlPr>
                                <a:rPr lang="pt-BR" b="0" i="1" smtClean="0">
                                  <a:latin typeface="Cambria Math" panose="02040503050406030204" pitchFamily="18" charset="0"/>
                                </a:rPr>
                              </m:ctrlPr>
                            </m:limLowPr>
                            <m:e>
                              <m:groupChr>
                                <m:groupChrPr>
                                  <m:chr m:val="⏟"/>
                                  <m:ctrlPr>
                                    <a:rPr lang="pt-BR" b="0" i="1" smtClean="0">
                                      <a:latin typeface="Cambria Math" panose="02040503050406030204" pitchFamily="18" charset="0"/>
                                    </a:rPr>
                                  </m:ctrlPr>
                                </m:groupChrPr>
                                <m:e>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groupChr>
                            </m:e>
                            <m:lim>
                              <m:r>
                                <m:rPr>
                                  <m:sty m:val="p"/>
                                </m:rPr>
                                <a:rPr lang="pt-BR" b="0" i="0" dirty="0" smtClean="0">
                                  <a:latin typeface="Cambria Math" panose="02040503050406030204" pitchFamily="18" charset="0"/>
                                </a:rPr>
                                <m:t>rede</m:t>
                              </m:r>
                              <m:r>
                                <a:rPr lang="pt-BR" b="0" i="0" dirty="0" smtClean="0">
                                  <a:latin typeface="Cambria Math" panose="02040503050406030204" pitchFamily="18" charset="0"/>
                                </a:rPr>
                                <m:t> </m:t>
                              </m:r>
                              <m:r>
                                <m:rPr>
                                  <m:sty m:val="p"/>
                                </m:rPr>
                                <a:rPr lang="pt-BR" b="0" i="0" dirty="0" smtClean="0">
                                  <a:latin typeface="Cambria Math" panose="02040503050406030204" pitchFamily="18" charset="0"/>
                                </a:rPr>
                                <m:t>neural</m:t>
                              </m:r>
                            </m:lim>
                          </m:limLow>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1255"/>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5E25990C-7F79-7257-5D9E-F160ABA8B7E7}"/>
              </a:ext>
            </a:extLst>
          </p:cNvPr>
          <p:cNvSpPr txBox="1"/>
          <p:nvPr/>
        </p:nvSpPr>
        <p:spPr>
          <a:xfrm>
            <a:off x="-1" y="6551038"/>
            <a:ext cx="6096000" cy="307777"/>
          </a:xfrm>
          <a:prstGeom prst="rect">
            <a:avLst/>
          </a:prstGeom>
          <a:noFill/>
        </p:spPr>
        <p:txBody>
          <a:bodyPr wrap="square">
            <a:spAutoFit/>
          </a:bodyPr>
          <a:lstStyle/>
          <a:p>
            <a:r>
              <a:rPr lang="pt-BR" sz="1400" dirty="0"/>
              <a:t>[1] Jonathan Ho, et al., “</a:t>
            </a:r>
            <a:r>
              <a:rPr lang="pt-BR" sz="1400" dirty="0" err="1"/>
              <a:t>Denoising</a:t>
            </a:r>
            <a:r>
              <a:rPr lang="pt-BR" sz="1400" dirty="0"/>
              <a:t> </a:t>
            </a:r>
            <a:r>
              <a:rPr lang="pt-BR" sz="1400" dirty="0" err="1"/>
              <a:t>Diffusion</a:t>
            </a:r>
            <a:r>
              <a:rPr lang="pt-BR" sz="1400" dirty="0"/>
              <a:t> </a:t>
            </a:r>
            <a:r>
              <a:rPr lang="pt-BR" sz="1400" dirty="0" err="1"/>
              <a:t>Probabilistic</a:t>
            </a:r>
            <a:r>
              <a:rPr lang="pt-BR" sz="1400" dirty="0"/>
              <a:t> Models”</a:t>
            </a:r>
          </a:p>
        </p:txBody>
      </p:sp>
    </p:spTree>
    <p:extLst>
      <p:ext uri="{BB962C8B-B14F-4D97-AF65-F5344CB8AC3E}">
        <p14:creationId xmlns:p14="http://schemas.microsoft.com/office/powerpoint/2010/main" val="196525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39375" cy="5032375"/>
              </a:xfrm>
            </p:spPr>
            <p:txBody>
              <a:bodyPr>
                <a:normAutofit/>
              </a:bodyPr>
              <a:lstStyle/>
              <a:p>
                <a:r>
                  <a:rPr lang="pt-BR" dirty="0"/>
                  <a:t>Como qualquer outro modelo de aprendizado supervisionado, precisamos definir uma função de erro (ou de perda).</a:t>
                </a:r>
              </a:p>
              <a:p>
                <a:r>
                  <a:rPr lang="pt-BR" dirty="0"/>
                  <a:t>O treinamento é realizado minimizando-se o </a:t>
                </a:r>
                <a:r>
                  <a:rPr lang="pt-BR" b="1" i="1" dirty="0">
                    <a:solidFill>
                      <a:srgbClr val="7030A0"/>
                    </a:solidFill>
                  </a:rPr>
                  <a:t>limite inferior variacional</a:t>
                </a:r>
                <a:r>
                  <a:rPr lang="pt-BR" dirty="0"/>
                  <a:t>, o qual é dado por</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r>
                                <a:rPr lang="pt-BR" b="0" i="1" smtClean="0">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func>
                          <m:r>
                            <a:rPr lang="pt-BR" i="1">
                              <a:latin typeface="Cambria Math" panose="02040503050406030204" pitchFamily="18" charset="0"/>
                              <a:ea typeface="Cambria Math" panose="02040503050406030204" pitchFamily="18" charset="0"/>
                            </a:rPr>
                            <m:t>−</m:t>
                          </m:r>
                          <m:nary>
                            <m:naryPr>
                              <m:chr m:val="∑"/>
                              <m:supHide m:val="on"/>
                              <m:ctrlPr>
                                <a:rPr lang="pt-BR"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up/>
                            <m:e>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f>
                                    <m:fPr>
                                      <m:ctrlPr>
                                        <a:rPr lang="pt-BR" i="1">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e>
                                      </m:d>
                                    </m:den>
                                  </m:f>
                                </m:e>
                              </m:func>
                            </m:e>
                          </m:nary>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Que nada mais é do que a função de perda para o treinamento do modelo.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39375" cy="5032375"/>
              </a:xfrm>
              <a:blipFill>
                <a:blip r:embed="rId2"/>
                <a:stretch>
                  <a:fillRect l="-994" t="-1937" r="-1326"/>
                </a:stretch>
              </a:blipFill>
            </p:spPr>
            <p:txBody>
              <a:bodyPr/>
              <a:lstStyle/>
              <a:p>
                <a:r>
                  <a:rPr lang="pt-BR">
                    <a:noFill/>
                  </a:rPr>
                  <a:t> </a:t>
                </a:r>
              </a:p>
            </p:txBody>
          </p:sp>
        </mc:Fallback>
      </mc:AlternateContent>
    </p:spTree>
    <p:extLst>
      <p:ext uri="{BB962C8B-B14F-4D97-AF65-F5344CB8AC3E}">
        <p14:creationId xmlns:p14="http://schemas.microsoft.com/office/powerpoint/2010/main" val="3949430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ABCA8-0054-C441-5BF1-6A4A51A59034}"/>
              </a:ext>
            </a:extLst>
          </p:cNvPr>
          <p:cNvSpPr>
            <a:spLocks noGrp="1"/>
          </p:cNvSpPr>
          <p:nvPr>
            <p:ph type="title"/>
          </p:nvPr>
        </p:nvSpPr>
        <p:spPr/>
        <p:txBody>
          <a:bodyPr/>
          <a:lstStyle/>
          <a:p>
            <a:r>
              <a:rPr lang="pt-BR" dirty="0"/>
              <a:t>Treinando um modelo de difusão</a:t>
            </a:r>
          </a:p>
        </p:txBody>
      </p:sp>
      <p:pic>
        <p:nvPicPr>
          <p:cNvPr id="1026" name="Picture 2">
            <a:extLst>
              <a:ext uri="{FF2B5EF4-FFF2-40B4-BE49-F238E27FC236}">
                <a16:creationId xmlns:a16="http://schemas.microsoft.com/office/drawing/2014/main" id="{5E0BAE7B-82A3-51A0-17E8-856C65583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929" y="2008326"/>
            <a:ext cx="8017493" cy="39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92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825624"/>
            <a:ext cx="5732909" cy="5032375"/>
          </a:xfrm>
        </p:spPr>
        <p:txBody>
          <a:bodyPr>
            <a:normAutofit/>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a:t>
            </a:r>
            <a:r>
              <a:rPr lang="pt-BR" b="1" i="1" dirty="0">
                <a:solidFill>
                  <a:srgbClr val="0070C0"/>
                </a:solidFill>
              </a:rPr>
              <a:t>moléculas se movem de uma área de alta concentração para uma de baixa concentração </a:t>
            </a:r>
            <a:r>
              <a:rPr lang="pt-BR" dirty="0"/>
              <a:t>impulsionadas pelo movimento térmico aleatório das partículas.</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4" y="2285499"/>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29749" cy="5032375"/>
              </a:xfrm>
            </p:spPr>
            <p:txBody>
              <a:bodyPr>
                <a:normAutofit/>
              </a:bodyPr>
              <a:lstStyle/>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simplificado como uma </a:t>
                </a:r>
                <a:r>
                  <a:rPr lang="pt-BR" b="1" i="1" dirty="0">
                    <a:solidFill>
                      <a:srgbClr val="7030A0"/>
                    </a:solidFill>
                  </a:rPr>
                  <a:t>soma de perdas para os </a:t>
                </a:r>
                <a14:m>
                  <m:oMath xmlns:m="http://schemas.openxmlformats.org/officeDocument/2006/math">
                    <m:r>
                      <a:rPr lang="pt-BR" b="0" i="1">
                        <a:latin typeface="Cambria Math" panose="02040503050406030204" pitchFamily="18" charset="0"/>
                        <a:ea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+1</m:t>
                    </m:r>
                  </m:oMath>
                </a14:m>
                <a:r>
                  <a:rPr lang="pt-BR" b="1" i="1" dirty="0">
                    <a:solidFill>
                      <a:srgbClr val="7030A0"/>
                    </a:solidFill>
                  </a:rPr>
                  <a:t> intervalos de tempo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a:t>
                </a:r>
                <a:r>
                  <a:rPr lang="pt-BR" b="1" i="1" dirty="0">
                    <a:solidFill>
                      <a:srgbClr val="00B050"/>
                    </a:solidFill>
                  </a:rPr>
                  <a:t>distribuição posterior tratável</a:t>
                </a:r>
                <a:r>
                  <a:rPr lang="pt-BR" dirty="0"/>
                  <a:t>,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29749" cy="5032375"/>
              </a:xfrm>
              <a:blipFill>
                <a:blip r:embed="rId2"/>
                <a:stretch>
                  <a:fillRect l="-1161" t="-1937"/>
                </a:stretch>
              </a:blipFill>
            </p:spPr>
            <p:txBody>
              <a:bodyPr/>
              <a:lstStyle/>
              <a:p>
                <a:r>
                  <a:rPr lang="pt-BR">
                    <a:noFill/>
                  </a:rPr>
                  <a:t> </a:t>
                </a:r>
              </a:p>
            </p:txBody>
          </p:sp>
        </mc:Fallback>
      </mc:AlternateContent>
    </p:spTree>
    <p:extLst>
      <p:ext uri="{BB962C8B-B14F-4D97-AF65-F5344CB8AC3E}">
        <p14:creationId xmlns:p14="http://schemas.microsoft.com/office/powerpoint/2010/main" val="220662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a:t>
                </a:r>
                <a:r>
                  <a:rPr lang="pt-BR" b="1" i="1" dirty="0">
                    <a:solidFill>
                      <a:srgbClr val="00B050"/>
                    </a:solidFill>
                  </a:rPr>
                  <a:t>distribuição posterior da etapa direta</a:t>
                </a:r>
                <a:r>
                  <a:rPr lang="pt-BR" dirty="0"/>
                  <a:t>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a:t>
                </a:r>
                <a:r>
                  <a:rPr lang="pt-BR" b="1" i="1" dirty="0">
                    <a:solidFill>
                      <a:srgbClr val="00B050"/>
                    </a:solidFill>
                  </a:rPr>
                  <a:t>medida de distância estatística</a:t>
                </a:r>
                <a:r>
                  <a:rPr lang="pt-BR" dirty="0"/>
                  <a:t>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r>
                          <a:rPr lang="pt-BR" b="0" i="1" smtClean="0">
                            <a:latin typeface="Cambria Math" panose="02040503050406030204" pitchFamily="18" charset="0"/>
                            <a:ea typeface="Cambria Math" panose="02040503050406030204" pitchFamily="18" charset="0"/>
                          </a:rPr>
                          <m:t>𝑑𝑥</m:t>
                        </m:r>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70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a:t>
                </a:r>
                <a:r>
                  <a:rPr lang="pt-BR" b="1" i="1" dirty="0">
                    <a:solidFill>
                      <a:schemeClr val="accent2"/>
                    </a:solidFill>
                  </a:rPr>
                  <a:t>não tem nenhum parâmetro a ser aprendido</a:t>
                </a:r>
                <a:r>
                  <a:rPr lang="pt-BR" dirty="0"/>
                  <a:t> e, portanto, ele é ignorado durante o treinamento.</a:t>
                </a:r>
              </a:p>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i="1">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r>
                                    <a:rPr lang="pt-BR" i="1">
                                      <a:latin typeface="Cambria Math" panose="02040503050406030204" pitchFamily="18" charset="0"/>
                                    </a:rPr>
                                    <m:t>,1),</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080531" cy="5032375"/>
              </a:xfrm>
            </p:spPr>
            <p:txBody>
              <a:bodyPr>
                <a:normAutofit lnSpcReduction="10000"/>
              </a:bodyPr>
              <a:lstStyle/>
              <a:p>
                <a:r>
                  <a:rPr lang="pt-BR" b="0" dirty="0"/>
                  <a:t>Adicionalmente,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oMath>
                </a14:m>
                <a:r>
                  <a:rPr lang="pt-BR" dirty="0"/>
                  <a:t> são definidos como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𝑥</m:t>
                                    </m:r>
                                    <m:r>
                                      <a:rPr lang="pt-BR" i="1">
                                        <a:latin typeface="Cambria Math" panose="02040503050406030204" pitchFamily="18" charset="0"/>
                                      </a:rPr>
                                      <m:t>&gt;−1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r>
                  <a:rPr lang="pt-BR" sz="2800" b="0" dirty="0"/>
                  <a:t>As imagens consistem de valores inteiros {0, ..., 255} n</a:t>
                </a:r>
                <a:r>
                  <a:rPr lang="pt-BR" sz="2800" dirty="0"/>
                  <a:t>ormalizados para o intervalo -1 a 1, garantindo que o processo reverso opere com entradas escalonadas, começando de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oMath>
                </a14:m>
                <a:r>
                  <a:rPr lang="pt-BR" sz="2800" dirty="0"/>
                  <a:t>.</a:t>
                </a:r>
              </a:p>
              <a:p>
                <a:r>
                  <a:rPr lang="pt-BR" dirty="0"/>
                  <a:t>Entretanto, os autores de [1] obtiveram melhores resultados ao ignorar esse termo.</a:t>
                </a:r>
              </a:p>
              <a:p>
                <a:pPr marL="0" indent="0">
                  <a:buNone/>
                </a:pPr>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080531" cy="5032375"/>
              </a:xfrm>
              <a:blipFill>
                <a:blip r:embed="rId3"/>
                <a:stretch>
                  <a:fillRect l="-991" t="-2300" r="-605" b="-242"/>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C73BC-05BF-E702-4BE6-ADBE26834431}"/>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B4726E-0292-7C0F-14EA-E74721D27000}"/>
                  </a:ext>
                </a:extLst>
              </p:cNvPr>
              <p:cNvSpPr>
                <a:spLocks noGrp="1"/>
              </p:cNvSpPr>
              <p:nvPr>
                <p:ph idx="1"/>
              </p:nvPr>
            </p:nvSpPr>
            <p:spPr>
              <a:xfrm>
                <a:off x="838199" y="1825624"/>
                <a:ext cx="11068251" cy="5032375"/>
              </a:xfrm>
            </p:spPr>
            <p:txBody>
              <a:bodyPr/>
              <a:lstStyle/>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Gaussianas, a divergência de KL assume uma forma simples e fechada dada por</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minimizar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 </m:t>
                    </m:r>
                  </m:oMath>
                </a14:m>
                <a:r>
                  <a:rPr lang="pt-BR" dirty="0"/>
                  <a:t>significa </a:t>
                </a:r>
                <a:r>
                  <a:rPr lang="pt-BR" b="1" i="1" dirty="0">
                    <a:solidFill>
                      <a:schemeClr val="accent2"/>
                    </a:solidFill>
                  </a:rPr>
                  <a:t>minimizar a diferença (ou distância) entre as médias de duas distribuições Gaussianas</a:t>
                </a:r>
                <a:r>
                  <a:rPr lang="pt-BR" dirty="0"/>
                  <a:t>.</a:t>
                </a:r>
              </a:p>
              <a:p>
                <a:r>
                  <a:rPr lang="pt-BR" dirty="0"/>
                  <a:t>Portanto,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a:t>
                </a:r>
                <a:r>
                  <a:rPr lang="pt-BR" b="1" i="1" dirty="0">
                    <a:solidFill>
                      <a:srgbClr val="00B050"/>
                    </a:solidFill>
                  </a:rPr>
                  <a:t>média posterior do processo de difusão</a:t>
                </a:r>
                <a:r>
                  <a:rPr lang="pt-BR" dirty="0"/>
                  <a:t>.</a:t>
                </a:r>
              </a:p>
            </p:txBody>
          </p:sp>
        </mc:Choice>
        <mc:Fallback xmlns="">
          <p:sp>
            <p:nvSpPr>
              <p:cNvPr id="3" name="Espaço Reservado para Conteúdo 2">
                <a:extLst>
                  <a:ext uri="{FF2B5EF4-FFF2-40B4-BE49-F238E27FC236}">
                    <a16:creationId xmlns:a16="http://schemas.microsoft.com/office/drawing/2014/main" id="{7AB4726E-0292-7C0F-14EA-E74721D27000}"/>
                  </a:ext>
                </a:extLst>
              </p:cNvPr>
              <p:cNvSpPr>
                <a:spLocks noGrp="1" noRot="1" noChangeAspect="1" noMove="1" noResize="1" noEditPoints="1" noAdjustHandles="1" noChangeArrowheads="1" noChangeShapeType="1" noTextEdit="1"/>
              </p:cNvSpPr>
              <p:nvPr>
                <p:ph idx="1"/>
              </p:nvPr>
            </p:nvSpPr>
            <p:spPr>
              <a:xfrm>
                <a:off x="838199" y="1825624"/>
                <a:ext cx="11068251" cy="5032375"/>
              </a:xfrm>
              <a:blipFill>
                <a:blip r:embed="rId2"/>
                <a:stretch>
                  <a:fillRect l="-1101" t="-1937" r="-1377"/>
                </a:stretch>
              </a:blipFill>
            </p:spPr>
            <p:txBody>
              <a:bodyPr/>
              <a:lstStyle/>
              <a:p>
                <a:r>
                  <a:rPr lang="pt-BR">
                    <a:noFill/>
                  </a:rPr>
                  <a:t> </a:t>
                </a:r>
              </a:p>
            </p:txBody>
          </p:sp>
        </mc:Fallback>
      </mc:AlternateContent>
    </p:spTree>
    <p:extLst>
      <p:ext uri="{BB962C8B-B14F-4D97-AF65-F5344CB8AC3E}">
        <p14:creationId xmlns:p14="http://schemas.microsoft.com/office/powerpoint/2010/main" val="3208082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85938" cy="5032375"/>
              </a:xfrm>
            </p:spPr>
            <p:txBody>
              <a:bodyPr>
                <a:normAutofit/>
              </a:bodyPr>
              <a:lstStyle/>
              <a:p>
                <a:r>
                  <a:rPr lang="pt-BR" dirty="0"/>
                  <a:t>Substituindo </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a:t>
                </a:r>
              </a:p>
              <a:p>
                <a:pPr marL="0" indent="0">
                  <a:buNone/>
                </a:pPr>
                <a:r>
                  <a:rPr lang="pt-BR" dirty="0"/>
                  <a:t>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m:oMathPara>
                </a14:m>
                <a:endParaRPr lang="pt-BR" dirty="0"/>
              </a:p>
              <a:p>
                <a:pPr marL="0" indent="0">
                  <a:buNone/>
                </a:pPr>
                <a:r>
                  <a:rPr lang="pt-BR" dirty="0"/>
                  <a:t>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85938" cy="5032375"/>
              </a:xfrm>
              <a:blipFill>
                <a:blip r:embed="rId2"/>
                <a:stretch>
                  <a:fillRect l="-1165" t="-1937"/>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12366" cy="5032375"/>
              </a:xfrm>
            </p:spPr>
            <p:txBody>
              <a:bodyPr>
                <a:normAutofit/>
              </a:bodyPr>
              <a:lstStyle/>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estão disponíveis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predizer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Assim, 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12366" cy="5032375"/>
              </a:xfrm>
              <a:blipFill>
                <a:blip r:embed="rId2"/>
                <a:stretch>
                  <a:fillRect l="-1173" t="-1937"/>
                </a:stretch>
              </a:blipFill>
            </p:spPr>
            <p:txBody>
              <a:bodyPr/>
              <a:lstStyle/>
              <a:p>
                <a:r>
                  <a:rPr lang="pt-BR">
                    <a:noFill/>
                  </a:rPr>
                  <a:t> </a:t>
                </a:r>
              </a:p>
            </p:txBody>
          </p:sp>
        </mc:Fallback>
      </mc:AlternateContent>
    </p:spTree>
    <p:extLst>
      <p:ext uri="{BB962C8B-B14F-4D97-AF65-F5344CB8AC3E}">
        <p14:creationId xmlns:p14="http://schemas.microsoft.com/office/powerpoint/2010/main" val="1949550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143593" cy="5032375"/>
              </a:xfrm>
            </p:spPr>
            <p:txBody>
              <a:bodyPr>
                <a:normAutofit/>
              </a:bodyPr>
              <a:lstStyle/>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𝜆</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a:t>
                </a:r>
                <a:r>
                  <a:rPr lang="pt-BR" b="1" i="1" dirty="0">
                    <a:solidFill>
                      <a:srgbClr val="00B050"/>
                    </a:solidFill>
                  </a:rPr>
                  <a:t>predizer o ruído adicionado à amostra</a:t>
                </a:r>
                <a:r>
                  <a:rPr lang="pt-BR" dirty="0"/>
                  <a:t>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Notem que a equação acima é o </a:t>
                </a:r>
                <a:r>
                  <a:rPr lang="pt-BR" b="1" i="1" dirty="0">
                    <a:solidFill>
                      <a:srgbClr val="7030A0"/>
                    </a:solidFill>
                  </a:rPr>
                  <a:t>erro quadrático médio </a:t>
                </a:r>
                <a:r>
                  <a:rPr lang="pt-BR" dirty="0"/>
                  <a:t>entre o ruído adicionado no </a:t>
                </a:r>
                <a:r>
                  <a:rPr lang="pt-BR" b="1" i="1" dirty="0">
                    <a:solidFill>
                      <a:srgbClr val="7030A0"/>
                    </a:solidFill>
                  </a:rPr>
                  <a:t>processo direto </a:t>
                </a:r>
                <a:r>
                  <a:rPr lang="pt-BR" dirty="0"/>
                  <a:t>e o ruído </a:t>
                </a:r>
                <a:r>
                  <a:rPr lang="pt-BR" b="1" i="1" dirty="0">
                    <a:solidFill>
                      <a:srgbClr val="7030A0"/>
                    </a:solidFill>
                  </a:rPr>
                  <a:t>predito pelo modelo</a:t>
                </a:r>
                <a:r>
                  <a:rPr lang="pt-BR" dirty="0"/>
                  <a:t>.</a:t>
                </a:r>
              </a:p>
              <a:p>
                <a:r>
                  <a:rPr lang="pt-BR" dirty="0"/>
                  <a:t>Portanto, a rede neural é otimizada usando-se o </a:t>
                </a:r>
                <a:r>
                  <a:rPr lang="pt-BR" b="1" i="1" dirty="0"/>
                  <a:t>erro quadrático médio</a:t>
                </a:r>
                <a:r>
                  <a:rPr lang="pt-BR" dirty="0"/>
                  <a:t> entre o ruído Gaussiano verdadeiro e o predito.</a:t>
                </a:r>
              </a:p>
              <a:p>
                <a:r>
                  <a:rPr lang="pt-BR" b="1" dirty="0"/>
                  <a:t>OBS</a:t>
                </a:r>
                <a:r>
                  <a:rPr lang="pt-BR" dirty="0"/>
                  <a:t>.: Os autores de [1] relataram que a qualidade das imagens geradas é melhor se o termo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 </m:t>
                    </m:r>
                  </m:oMath>
                </a14:m>
                <a:r>
                  <a:rPr lang="pt-BR" dirty="0"/>
                  <a:t>for descartado.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143593" cy="5032375"/>
              </a:xfrm>
              <a:blipFill>
                <a:blip r:embed="rId2"/>
                <a:stretch>
                  <a:fillRect l="-985" r="-164"/>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a:t>
                </a:r>
                <a14:m>
                  <m:oMath xmlns:m="http://schemas.openxmlformats.org/officeDocument/2006/math">
                    <m:r>
                      <a:rPr lang="pt-BR" b="0" i="1" smtClean="0">
                        <a:latin typeface="Cambria Math" panose="02040503050406030204" pitchFamily="18" charset="0"/>
                      </a:rPr>
                      <m:t>1</m:t>
                    </m:r>
                  </m:oMath>
                </a14:m>
                <a:r>
                  <a:rPr lang="pt-BR" dirty="0"/>
                  <a:t>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normal padrão e corrompemos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 </m:t>
                    </m:r>
                  </m:oMath>
                </a14:m>
                <a:r>
                  <a:rPr lang="pt-BR" dirty="0"/>
                  <a:t>com o nível de ruído dado por </a:t>
                </a:r>
                <a14:m>
                  <m:oMath xmlns:m="http://schemas.openxmlformats.org/officeDocument/2006/math">
                    <m:r>
                      <a:rPr lang="pt-BR" b="0" i="1" smtClean="0">
                        <a:latin typeface="Cambria Math" panose="02040503050406030204" pitchFamily="18" charset="0"/>
                      </a:rPr>
                      <m:t>𝑡</m:t>
                    </m:r>
                  </m:oMath>
                </a14:m>
                <a:r>
                  <a:rPr lang="pt-BR" dirty="0"/>
                  <a:t>, i.e.,</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predizer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1662"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lnSpcReduction="10000"/>
              </a:bodyPr>
              <a:lstStyle/>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Retira-se uma amostra puramente Gaussiana, </a:t>
                </a:r>
                <a14:m>
                  <m:oMath xmlns:m="http://schemas.openxmlformats.org/officeDocument/2006/math">
                    <m:r>
                      <a:rPr lang="pt-BR" b="1" i="1" smtClean="0">
                        <a:latin typeface="Cambria Math" panose="02040503050406030204" pitchFamily="18" charset="0"/>
                      </a:rPr>
                      <m:t>𝒛</m:t>
                    </m:r>
                  </m:oMath>
                </a14:m>
                <a:r>
                  <a:rPr lang="pt-BR" dirty="0"/>
                  <a:t>.</a:t>
                </a:r>
              </a:p>
              <a:p>
                <a:r>
                  <a:rPr lang="pt-BR" dirty="0"/>
                  <a:t>A rede neural estima o ruído adicionado 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e o remove.</a:t>
                </a:r>
              </a:p>
              <a:p>
                <a:r>
                  <a:rPr lang="pt-BR" dirty="0"/>
                  <a:t>Antes da nova iteração, ruído Gaussiano, </a:t>
                </a:r>
                <a14:m>
                  <m:oMath xmlns:m="http://schemas.openxmlformats.org/officeDocument/2006/math">
                    <m:r>
                      <a:rPr lang="pt-BR" b="1" i="1">
                        <a:latin typeface="Cambria Math" panose="02040503050406030204" pitchFamily="18" charset="0"/>
                      </a:rPr>
                      <m:t>𝒛</m:t>
                    </m:r>
                  </m:oMath>
                </a14:m>
                <a:r>
                  <a:rPr lang="pt-BR" dirty="0"/>
                  <a:t>,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a:t>
                </a:r>
              </a:p>
              <a:p>
                <a:pPr lvl="1">
                  <a:buFont typeface="Wingdings" panose="05000000000000000000" pitchFamily="2" charset="2"/>
                  <a:buChar char="§"/>
                </a:pPr>
                <a:r>
                  <a:rPr lang="pt-BR" dirty="0"/>
                  <a:t>Quando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não se adiciona ruído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629" t="-2663" r="-1448"/>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
        <p:nvSpPr>
          <p:cNvPr id="7" name="CaixaDeTexto 6">
            <a:extLst>
              <a:ext uri="{FF2B5EF4-FFF2-40B4-BE49-F238E27FC236}">
                <a16:creationId xmlns:a16="http://schemas.microsoft.com/office/drawing/2014/main" id="{540C7DC7-2061-9FBB-40D2-9CD1378B2B0D}"/>
              </a:ext>
            </a:extLst>
          </p:cNvPr>
          <p:cNvSpPr txBox="1"/>
          <p:nvPr/>
        </p:nvSpPr>
        <p:spPr>
          <a:xfrm>
            <a:off x="401864" y="2246845"/>
            <a:ext cx="4519448" cy="523220"/>
          </a:xfrm>
          <a:prstGeom prst="rect">
            <a:avLst/>
          </a:prstGeom>
          <a:noFill/>
        </p:spPr>
        <p:txBody>
          <a:bodyPr wrap="square">
            <a:spAutoFit/>
          </a:bodyPr>
          <a:lstStyle/>
          <a:p>
            <a:pPr algn="ctr"/>
            <a:r>
              <a:rPr lang="pt-BR" sz="1400" dirty="0"/>
              <a:t>Após o treinamento, para retirar uma amostra da distribuição original, segue-se o algoritmo abaixo.</a:t>
            </a:r>
          </a:p>
        </p:txBody>
      </p:sp>
    </p:spTree>
    <p:extLst>
      <p:ext uri="{BB962C8B-B14F-4D97-AF65-F5344CB8AC3E}">
        <p14:creationId xmlns:p14="http://schemas.microsoft.com/office/powerpoint/2010/main" val="239208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6096000" y="1825624"/>
            <a:ext cx="5900057" cy="5032375"/>
          </a:xfrm>
        </p:spPr>
        <p:txBody>
          <a:bodyPr>
            <a:normAutofit/>
          </a:bodyPr>
          <a:lstStyle/>
          <a:p>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4" name="Picture 2" descr="Diffusion">
            <a:extLst>
              <a:ext uri="{FF2B5EF4-FFF2-40B4-BE49-F238E27FC236}">
                <a16:creationId xmlns:a16="http://schemas.microsoft.com/office/drawing/2014/main" id="{BE06A3A8-82C0-1265-7DC4-75CAA1C1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40" y="2393654"/>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35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prediz o ruído adicionado, até que tenhamos uma imagem da distribuição alvo.</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584439" y="2766354"/>
            <a:ext cx="2503929" cy="1600438"/>
          </a:xfrm>
          <a:prstGeom prst="rect">
            <a:avLst/>
          </a:prstGeom>
          <a:noFill/>
        </p:spPr>
        <p:txBody>
          <a:bodyPr wrap="square" rtlCol="0">
            <a:spAutoFit/>
          </a:bodyPr>
          <a:lstStyle/>
          <a:p>
            <a:pPr algn="ctr"/>
            <a:r>
              <a:rPr lang="pt-BR" sz="1400" b="1" dirty="0"/>
              <a:t>OBS</a:t>
            </a:r>
            <a:r>
              <a:rPr lang="pt-BR" sz="1400" dirty="0"/>
              <a:t>.: Exemplo de um modelo de difusão treinado com um conjunto de imagens de </a:t>
            </a:r>
            <a:r>
              <a:rPr lang="pt-BR" sz="1400" i="1" dirty="0"/>
              <a:t>sprites</a:t>
            </a:r>
            <a:r>
              <a:rPr lang="pt-BR" sz="1400" dirty="0"/>
              <a:t>. Um </a:t>
            </a:r>
            <a:r>
              <a:rPr lang="pt-BR" sz="1400" i="1" dirty="0"/>
              <a:t>s</a:t>
            </a:r>
            <a:r>
              <a:rPr lang="pt-BR" sz="1400" b="0" i="1" dirty="0">
                <a:effectLst/>
              </a:rPr>
              <a:t>prite</a:t>
            </a:r>
            <a:r>
              <a:rPr lang="pt-BR" sz="1400" b="0" i="0" dirty="0">
                <a:effectLst/>
              </a:rPr>
              <a:t> é uma imagem de duas dimensões que pode representar um personagem de um jogo, por exemplo</a:t>
            </a:r>
            <a:endParaRPr lang="pt-BR" sz="1400" dirty="0"/>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5417C92-5366-4184-47A2-04E710591D9C}"/>
                  </a:ext>
                </a:extLst>
              </p:cNvPr>
              <p:cNvSpPr txBox="1"/>
              <p:nvPr/>
            </p:nvSpPr>
            <p:spPr>
              <a:xfrm>
                <a:off x="1936077" y="1894906"/>
                <a:ext cx="7788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oMath>
                  </m:oMathPara>
                </a14:m>
                <a:endParaRPr lang="pt-BR" dirty="0"/>
              </a:p>
            </p:txBody>
          </p:sp>
        </mc:Choice>
        <mc:Fallback xmlns="">
          <p:sp>
            <p:nvSpPr>
              <p:cNvPr id="7" name="CaixaDeTexto 6">
                <a:extLst>
                  <a:ext uri="{FF2B5EF4-FFF2-40B4-BE49-F238E27FC236}">
                    <a16:creationId xmlns:a16="http://schemas.microsoft.com/office/drawing/2014/main" id="{D5417C92-5366-4184-47A2-04E710591D9C}"/>
                  </a:ext>
                </a:extLst>
              </p:cNvPr>
              <p:cNvSpPr txBox="1">
                <a:spLocks noRot="1" noChangeAspect="1" noMove="1" noResize="1" noEditPoints="1" noAdjustHandles="1" noChangeArrowheads="1" noChangeShapeType="1" noTextEdit="1"/>
              </p:cNvSpPr>
              <p:nvPr/>
            </p:nvSpPr>
            <p:spPr>
              <a:xfrm>
                <a:off x="1936077" y="1894906"/>
                <a:ext cx="778868"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19966F8-B447-0D8B-3E31-C8E8E53BF268}"/>
                  </a:ext>
                </a:extLst>
              </p:cNvPr>
              <p:cNvSpPr txBox="1"/>
              <p:nvPr/>
            </p:nvSpPr>
            <p:spPr>
              <a:xfrm>
                <a:off x="1691061" y="3133318"/>
                <a:ext cx="1182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r>
                        <a:rPr lang="pt-BR" b="0" i="1" smtClean="0">
                          <a:latin typeface="Cambria Math" panose="02040503050406030204" pitchFamily="18" charset="0"/>
                        </a:rPr>
                        <m:t>−1</m:t>
                      </m:r>
                    </m:oMath>
                  </m:oMathPara>
                </a14:m>
                <a:endParaRPr lang="pt-BR" dirty="0"/>
              </a:p>
            </p:txBody>
          </p:sp>
        </mc:Choice>
        <mc:Fallback xmlns="">
          <p:sp>
            <p:nvSpPr>
              <p:cNvPr id="11" name="CaixaDeTexto 10">
                <a:extLst>
                  <a:ext uri="{FF2B5EF4-FFF2-40B4-BE49-F238E27FC236}">
                    <a16:creationId xmlns:a16="http://schemas.microsoft.com/office/drawing/2014/main" id="{C19966F8-B447-0D8B-3E31-C8E8E53BF268}"/>
                  </a:ext>
                </a:extLst>
              </p:cNvPr>
              <p:cNvSpPr txBox="1">
                <a:spLocks noRot="1" noChangeAspect="1" noMove="1" noResize="1" noEditPoints="1" noAdjustHandles="1" noChangeArrowheads="1" noChangeShapeType="1" noTextEdit="1"/>
              </p:cNvSpPr>
              <p:nvPr/>
            </p:nvSpPr>
            <p:spPr>
              <a:xfrm>
                <a:off x="1691061" y="3133318"/>
                <a:ext cx="1182824" cy="369332"/>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2CC67B6-7F24-A23E-BB48-FAA41029965B}"/>
                  </a:ext>
                </a:extLst>
              </p:cNvPr>
              <p:cNvSpPr txBox="1"/>
              <p:nvPr/>
            </p:nvSpPr>
            <p:spPr>
              <a:xfrm>
                <a:off x="1943419" y="5221377"/>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m:oMathPara>
                </a14:m>
                <a:endParaRPr lang="pt-BR" dirty="0"/>
              </a:p>
            </p:txBody>
          </p:sp>
        </mc:Choice>
        <mc:Fallback xmlns="">
          <p:sp>
            <p:nvSpPr>
              <p:cNvPr id="15" name="CaixaDeTexto 14">
                <a:extLst>
                  <a:ext uri="{FF2B5EF4-FFF2-40B4-BE49-F238E27FC236}">
                    <a16:creationId xmlns:a16="http://schemas.microsoft.com/office/drawing/2014/main" id="{E2CC67B6-7F24-A23E-BB48-FAA41029965B}"/>
                  </a:ext>
                </a:extLst>
              </p:cNvPr>
              <p:cNvSpPr txBox="1">
                <a:spLocks noRot="1" noChangeAspect="1" noMove="1" noResize="1" noEditPoints="1" noAdjustHandles="1" noChangeArrowheads="1" noChangeShapeType="1" noTextEdit="1"/>
              </p:cNvSpPr>
              <p:nvPr/>
            </p:nvSpPr>
            <p:spPr>
              <a:xfrm>
                <a:off x="1943419" y="5221377"/>
                <a:ext cx="764184" cy="369332"/>
              </a:xfrm>
              <a:prstGeom prst="rect">
                <a:avLst/>
              </a:prstGeom>
              <a:blipFill>
                <a:blip r:embed="rId14"/>
                <a:stretch>
                  <a:fillRect/>
                </a:stretch>
              </a:blipFill>
            </p:spPr>
            <p:txBody>
              <a:bodyPr/>
              <a:lstStyle/>
              <a:p>
                <a:r>
                  <a:rPr lang="pt-BR">
                    <a:noFill/>
                  </a:rPr>
                  <a:t> </a:t>
                </a:r>
              </a:p>
            </p:txBody>
          </p:sp>
        </mc:Fallback>
      </mc:AlternateContent>
      <p:cxnSp>
        <p:nvCxnSpPr>
          <p:cNvPr id="17" name="Conector: Angulado 16">
            <a:extLst>
              <a:ext uri="{FF2B5EF4-FFF2-40B4-BE49-F238E27FC236}">
                <a16:creationId xmlns:a16="http://schemas.microsoft.com/office/drawing/2014/main" id="{AB5DF7D5-2719-1B12-885A-0F68D9F09B26}"/>
              </a:ext>
            </a:extLst>
          </p:cNvPr>
          <p:cNvCxnSpPr/>
          <p:nvPr/>
        </p:nvCxnSpPr>
        <p:spPr>
          <a:xfrm rot="5400000" flipH="1" flipV="1">
            <a:off x="5419397" y="134537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63EAEB08-4A0C-4BE3-E0A6-A88E70404B63}"/>
              </a:ext>
            </a:extLst>
          </p:cNvPr>
          <p:cNvCxnSpPr/>
          <p:nvPr/>
        </p:nvCxnSpPr>
        <p:spPr>
          <a:xfrm rot="5400000" flipH="1" flipV="1">
            <a:off x="5427396" y="3447570"/>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376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com variância baseada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a:t>
            </a:r>
            <a:r>
              <a:rPr lang="pt-BR" b="1" i="1" dirty="0">
                <a:solidFill>
                  <a:srgbClr val="7030A0"/>
                </a:solidFill>
              </a:rPr>
              <a:t>colapso e gere amostras próximas da média do conjunto de dados</a:t>
            </a:r>
            <a:r>
              <a:rPr lang="pt-BR" dirty="0"/>
              <a:t>.</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03FA20-C99E-47F9-0732-ECFF85E6B5F1}"/>
              </a:ext>
            </a:extLst>
          </p:cNvPr>
          <p:cNvSpPr>
            <a:spLocks noGrp="1"/>
          </p:cNvSpPr>
          <p:nvPr>
            <p:ph idx="1"/>
          </p:nvPr>
        </p:nvSpPr>
        <p:spPr>
          <a:xfrm>
            <a:off x="838200" y="1297004"/>
            <a:ext cx="10515600" cy="4263992"/>
          </a:xfrm>
        </p:spPr>
        <p:txBody>
          <a:bodyPr>
            <a:normAutofit/>
          </a:bodyPr>
          <a:lstStyle/>
          <a:p>
            <a:pPr marL="0" indent="0" algn="ctr">
              <a:buNone/>
            </a:pPr>
            <a:r>
              <a:rPr lang="pt-BR" sz="6000" dirty="0"/>
              <a:t>OK, aprendemos os processos direto e reverso de difusão, mas e a rede neural usada, qual é a sua arquitetura, suas características, etc.?</a:t>
            </a:r>
          </a:p>
        </p:txBody>
      </p:sp>
    </p:spTree>
    <p:extLst>
      <p:ext uri="{BB962C8B-B14F-4D97-AF65-F5344CB8AC3E}">
        <p14:creationId xmlns:p14="http://schemas.microsoft.com/office/powerpoint/2010/main" val="4133229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5990897" y="1825624"/>
                <a:ext cx="6092949" cy="5032375"/>
              </a:xfrm>
            </p:spPr>
            <p:txBody>
              <a:bodyPr>
                <a:normAutofit/>
              </a:bodyPr>
              <a:lstStyle/>
              <a:p>
                <a:r>
                  <a:rPr lang="pt-BR" dirty="0"/>
                  <a:t>Como vimos, a rede neural recebe uma amostra (e.g., imagem),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adicionado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a:t>
                </a:r>
              </a:p>
              <a:p>
                <a:r>
                  <a:rPr lang="pt-BR" dirty="0"/>
                  <a:t>Lembrem-se que o </a:t>
                </a:r>
                <a:r>
                  <a:rPr lang="pt-BR" b="1" i="1" dirty="0">
                    <a:solidFill>
                      <a:srgbClr val="7030A0"/>
                    </a:solidFill>
                  </a:rPr>
                  <a:t>ruído predito deve ter a mesma dimensão da amostra de entrada</a:t>
                </a:r>
                <a:r>
                  <a:rPr lang="pt-BR" dirty="0"/>
                  <a:t>.</a:t>
                </a:r>
              </a:p>
            </p:txBody>
          </p:sp>
        </mc:Choice>
        <mc:Fallback xmlns="">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5990897" y="1825624"/>
                <a:ext cx="6092949" cy="5032375"/>
              </a:xfrm>
              <a:blipFill>
                <a:blip r:embed="rId2"/>
                <a:stretch>
                  <a:fillRect l="-1802" t="-1937" r="-290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46140BA-9576-FC75-08B8-4077C0716BDA}"/>
                  </a:ext>
                </a:extLst>
              </p:cNvPr>
              <p:cNvSpPr txBox="1"/>
              <p:nvPr/>
            </p:nvSpPr>
            <p:spPr>
              <a:xfrm>
                <a:off x="674081" y="3042353"/>
                <a:ext cx="5176114" cy="1299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600" i="1" smtClean="0">
                              <a:latin typeface="Cambria Math" panose="02040503050406030204" pitchFamily="18" charset="0"/>
                            </a:rPr>
                          </m:ctrlPr>
                        </m:sSubPr>
                        <m:e>
                          <m:r>
                            <a:rPr lang="pt-BR" sz="3600" b="1" i="1">
                              <a:latin typeface="Cambria Math" panose="02040503050406030204" pitchFamily="18" charset="0"/>
                              <a:ea typeface="Cambria Math" panose="02040503050406030204" pitchFamily="18" charset="0"/>
                            </a:rPr>
                            <m:t>𝝐</m:t>
                          </m:r>
                        </m:e>
                        <m:sub>
                          <m:r>
                            <a:rPr lang="pt-BR" sz="3600" i="1">
                              <a:latin typeface="Cambria Math" panose="02040503050406030204" pitchFamily="18" charset="0"/>
                              <a:ea typeface="Cambria Math" panose="02040503050406030204" pitchFamily="18" charset="0"/>
                            </a:rPr>
                            <m:t>𝜃</m:t>
                          </m:r>
                        </m:sub>
                      </m:sSub>
                      <m:r>
                        <a:rPr lang="pt-BR" sz="3600" i="1">
                          <a:latin typeface="Cambria Math" panose="02040503050406030204" pitchFamily="18" charset="0"/>
                        </a:rPr>
                        <m:t>(</m:t>
                      </m:r>
                      <m:limLow>
                        <m:limLowPr>
                          <m:ctrlPr>
                            <a:rPr lang="pt-BR" sz="3600" i="1" smtClean="0">
                              <a:latin typeface="Cambria Math" panose="02040503050406030204" pitchFamily="18" charset="0"/>
                            </a:rPr>
                          </m:ctrlPr>
                        </m:limLowPr>
                        <m:e>
                          <m:groupChr>
                            <m:groupChrPr>
                              <m:chr m:val="⏟"/>
                              <m:ctrlPr>
                                <a:rPr lang="pt-BR" sz="3600" i="1" smtClean="0">
                                  <a:latin typeface="Cambria Math" panose="02040503050406030204" pitchFamily="18" charset="0"/>
                                </a:rPr>
                              </m:ctrlPr>
                            </m:groupChrPr>
                            <m:e>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0</m:t>
                                  </m:r>
                                </m:sub>
                              </m:sSub>
                              <m:r>
                                <a:rPr lang="pt-BR" sz="3600">
                                  <a:latin typeface="Cambria Math" panose="02040503050406030204" pitchFamily="18" charset="0"/>
                                </a:rPr>
                                <m:t>+</m:t>
                              </m:r>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r>
                                        <a:rPr lang="pt-BR" sz="3600" i="1">
                                          <a:latin typeface="Cambria Math" panose="02040503050406030204" pitchFamily="18" charset="0"/>
                                          <a:ea typeface="Cambria Math" panose="02040503050406030204" pitchFamily="18" charset="0"/>
                                        </a:rPr>
                                        <m:t>1−</m:t>
                                      </m:r>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r>
                                <a:rPr lang="pt-BR" sz="3600" b="1" i="1">
                                  <a:latin typeface="Cambria Math" panose="02040503050406030204" pitchFamily="18" charset="0"/>
                                  <a:ea typeface="Cambria Math" panose="02040503050406030204" pitchFamily="18" charset="0"/>
                                </a:rPr>
                                <m:t>𝝐</m:t>
                              </m:r>
                            </m:e>
                          </m:groupChr>
                        </m:e>
                        <m:lim>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𝑡</m:t>
                              </m:r>
                            </m:sub>
                          </m:sSub>
                        </m:lim>
                      </m:limLow>
                      <m:r>
                        <a:rPr lang="pt-BR" sz="3600" i="1">
                          <a:latin typeface="Cambria Math" panose="02040503050406030204" pitchFamily="18" charset="0"/>
                        </a:rPr>
                        <m:t>,</m:t>
                      </m:r>
                      <m:r>
                        <a:rPr lang="pt-BR" sz="3600" i="1">
                          <a:latin typeface="Cambria Math" panose="02040503050406030204" pitchFamily="18" charset="0"/>
                        </a:rPr>
                        <m:t>𝑡</m:t>
                      </m:r>
                      <m:r>
                        <a:rPr lang="pt-BR" sz="3600" i="1">
                          <a:latin typeface="Cambria Math" panose="02040503050406030204" pitchFamily="18" charset="0"/>
                        </a:rPr>
                        <m:t>)</m:t>
                      </m:r>
                    </m:oMath>
                  </m:oMathPara>
                </a14:m>
                <a:endParaRPr lang="pt-BR" sz="3600" dirty="0"/>
              </a:p>
            </p:txBody>
          </p:sp>
        </mc:Choice>
        <mc:Fallback xmlns="">
          <p:sp>
            <p:nvSpPr>
              <p:cNvPr id="5" name="CaixaDeTexto 4">
                <a:extLst>
                  <a:ext uri="{FF2B5EF4-FFF2-40B4-BE49-F238E27FC236}">
                    <a16:creationId xmlns:a16="http://schemas.microsoft.com/office/drawing/2014/main" id="{F46140BA-9576-FC75-08B8-4077C0716BDA}"/>
                  </a:ext>
                </a:extLst>
              </p:cNvPr>
              <p:cNvSpPr txBox="1">
                <a:spLocks noRot="1" noChangeAspect="1" noMove="1" noResize="1" noEditPoints="1" noAdjustHandles="1" noChangeArrowheads="1" noChangeShapeType="1" noTextEdit="1"/>
              </p:cNvSpPr>
              <p:nvPr/>
            </p:nvSpPr>
            <p:spPr>
              <a:xfrm>
                <a:off x="674081" y="3042353"/>
                <a:ext cx="5176114" cy="129945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4725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a:normAutofit/>
          </a:bodyPr>
          <a:lstStyle/>
          <a:p>
            <a:r>
              <a:rPr lang="pt-BR" dirty="0"/>
              <a:t>Assim, os autores de [1] optaram por usar uma </a:t>
            </a:r>
            <a:r>
              <a:rPr lang="pt-BR" dirty="0" err="1"/>
              <a:t>U-Net</a:t>
            </a:r>
            <a:r>
              <a:rPr lang="pt-BR" dirty="0"/>
              <a:t>, introduzida por </a:t>
            </a:r>
            <a:r>
              <a:rPr lang="pt-BR" dirty="0" err="1"/>
              <a:t>Ronneberger</a:t>
            </a:r>
            <a:r>
              <a:rPr lang="pt-BR" dirty="0"/>
              <a:t> et al. em 2015 para </a:t>
            </a:r>
            <a:r>
              <a:rPr lang="pt-BR" b="1" i="1" dirty="0">
                <a:solidFill>
                  <a:srgbClr val="00B050"/>
                </a:solidFill>
              </a:rPr>
              <a:t>segmentação de imagens</a:t>
            </a:r>
            <a:r>
              <a:rPr lang="pt-BR" dirty="0"/>
              <a:t> médicas [2].</a:t>
            </a:r>
          </a:p>
          <a:p>
            <a:r>
              <a:rPr lang="pt-BR" dirty="0" err="1"/>
              <a:t>U-Net</a:t>
            </a:r>
            <a:r>
              <a:rPr lang="pt-BR" dirty="0"/>
              <a:t> é uma rede neural </a:t>
            </a:r>
            <a:r>
              <a:rPr lang="pt-BR" dirty="0" err="1"/>
              <a:t>convolucional</a:t>
            </a:r>
            <a:r>
              <a:rPr lang="pt-BR" dirty="0"/>
              <a:t>.</a:t>
            </a:r>
          </a:p>
          <a:p>
            <a:r>
              <a:rPr lang="pt-BR" dirty="0"/>
              <a:t>Ela é chamada de </a:t>
            </a:r>
            <a:r>
              <a:rPr lang="pt-BR" dirty="0" err="1"/>
              <a:t>U-Net</a:t>
            </a:r>
            <a:r>
              <a:rPr lang="pt-BR" dirty="0"/>
              <a:t> por ser praticamente simétrica.</a:t>
            </a: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1975456"/>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22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a:bodyPr>
          <a:lstStyle/>
          <a:p>
            <a:r>
              <a:rPr lang="pt-BR" dirty="0"/>
              <a:t>A segmentação de imagens é uma técnica de visão computacional que </a:t>
            </a:r>
            <a:r>
              <a:rPr lang="pt-BR" b="1" i="1" dirty="0">
                <a:solidFill>
                  <a:srgbClr val="7030A0"/>
                </a:solidFill>
              </a:rPr>
              <a:t>particiona uma imagem em grupos de pixels </a:t>
            </a:r>
            <a:r>
              <a:rPr lang="pt-BR" dirty="0"/>
              <a:t>(i.e., segmentos de imagem) para detecção de objetos.</a:t>
            </a:r>
          </a:p>
          <a:p>
            <a:pPr lvl="1">
              <a:buFont typeface="Wingdings" panose="05000000000000000000" pitchFamily="2" charset="2"/>
              <a:buChar char="§"/>
            </a:pPr>
            <a:r>
              <a:rPr lang="pt-BR" dirty="0"/>
              <a:t>Ou seja, </a:t>
            </a:r>
            <a:r>
              <a:rPr lang="pt-BR" b="1" i="1" dirty="0">
                <a:solidFill>
                  <a:srgbClr val="7030A0"/>
                </a:solidFill>
              </a:rPr>
              <a:t>classifica os pixels em classes</a:t>
            </a:r>
            <a:r>
              <a:rPr lang="pt-BR" dirty="0"/>
              <a:t>.</a:t>
            </a:r>
          </a:p>
          <a:p>
            <a:r>
              <a:rPr lang="pt-BR" dirty="0"/>
              <a:t>Existem três tipos de segmentação.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5032375"/>
          </a:xfrm>
        </p:spPr>
        <p:txBody>
          <a:bodyPr>
            <a:normAutofit/>
          </a:bodyPr>
          <a:lstStyle/>
          <a:p>
            <a:r>
              <a:rPr lang="pt-BR" b="1" i="1" dirty="0"/>
              <a:t>Segmentação semântica</a:t>
            </a:r>
            <a:r>
              <a:rPr lang="pt-BR" dirty="0"/>
              <a:t>: detecta pixels da mesma </a:t>
            </a:r>
            <a:r>
              <a:rPr lang="pt-BR" b="1" i="1" dirty="0">
                <a:solidFill>
                  <a:srgbClr val="00B050"/>
                </a:solidFill>
              </a:rPr>
              <a:t>classe</a:t>
            </a:r>
            <a:r>
              <a:rPr lang="pt-BR" dirty="0"/>
              <a:t> (e.g., pessoas).</a:t>
            </a:r>
          </a:p>
          <a:p>
            <a:r>
              <a:rPr lang="pt-BR" b="1" i="1" dirty="0"/>
              <a:t>Segmentação por instância</a:t>
            </a:r>
            <a:r>
              <a:rPr lang="pt-BR" dirty="0"/>
              <a:t>: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b="1" i="1" dirty="0"/>
              <a:t>Segmentação panóptica</a:t>
            </a:r>
            <a:r>
              <a:rPr lang="pt-BR" dirty="0"/>
              <a:t>: combina as duas anteriores.</a:t>
            </a:r>
          </a:p>
          <a:p>
            <a:r>
              <a:rPr lang="pt-BR" dirty="0"/>
              <a:t>No caso dos modelos de difusão, a </a:t>
            </a:r>
            <a:r>
              <a:rPr lang="pt-BR" dirty="0" err="1"/>
              <a:t>U-Net</a:t>
            </a:r>
            <a:r>
              <a:rPr lang="pt-BR" dirty="0"/>
              <a:t> é usada para predizer ruído.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838201" y="6046379"/>
            <a:ext cx="11048999" cy="811620"/>
          </a:xfrm>
        </p:spPr>
        <p:txBody>
          <a:bodyPr>
            <a:normAutofit/>
          </a:bodyPr>
          <a:lstStyle/>
          <a:p>
            <a:r>
              <a:rPr lang="pt-BR" dirty="0"/>
              <a:t>Uma </a:t>
            </a:r>
            <a:r>
              <a:rPr lang="pt-BR" dirty="0" err="1"/>
              <a:t>U-Net</a:t>
            </a:r>
            <a:r>
              <a:rPr lang="pt-BR" dirty="0"/>
              <a:t> é composta por 3 partes: codificador, gargalo e </a:t>
            </a:r>
            <a:r>
              <a:rPr lang="pt-BR" dirty="0" err="1"/>
              <a:t>decodificafor</a:t>
            </a:r>
            <a:r>
              <a:rPr lang="pt-BR" dirty="0"/>
              <a:t>.</a:t>
            </a:r>
          </a:p>
        </p:txBody>
      </p:sp>
      <p:grpSp>
        <p:nvGrpSpPr>
          <p:cNvPr id="10" name="Agrupar 9">
            <a:extLst>
              <a:ext uri="{FF2B5EF4-FFF2-40B4-BE49-F238E27FC236}">
                <a16:creationId xmlns:a16="http://schemas.microsoft.com/office/drawing/2014/main" id="{11D3E915-FCE8-F089-1B20-2EB4760DA5D1}"/>
              </a:ext>
            </a:extLst>
          </p:cNvPr>
          <p:cNvGrpSpPr/>
          <p:nvPr/>
        </p:nvGrpSpPr>
        <p:grpSpPr>
          <a:xfrm>
            <a:off x="3380621" y="1690688"/>
            <a:ext cx="5430757" cy="3987603"/>
            <a:chOff x="3380621" y="1690688"/>
            <a:chExt cx="5430757" cy="3987603"/>
          </a:xfrm>
        </p:grpSpPr>
        <p:grpSp>
          <p:nvGrpSpPr>
            <p:cNvPr id="4" name="Agrupar 3">
              <a:extLst>
                <a:ext uri="{FF2B5EF4-FFF2-40B4-BE49-F238E27FC236}">
                  <a16:creationId xmlns:a16="http://schemas.microsoft.com/office/drawing/2014/main" id="{56D9CE36-47BD-B089-32E8-0222DDB02C3A}"/>
                </a:ext>
              </a:extLst>
            </p:cNvPr>
            <p:cNvGrpSpPr/>
            <p:nvPr/>
          </p:nvGrpSpPr>
          <p:grpSpPr>
            <a:xfrm>
              <a:off x="3380621" y="1690688"/>
              <a:ext cx="5430757" cy="3618271"/>
              <a:chOff x="148731" y="2281083"/>
              <a:chExt cx="5430757" cy="3618271"/>
            </a:xfrm>
          </p:grpSpPr>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6" name="Conector de Seta Reta 5">
              <a:extLst>
                <a:ext uri="{FF2B5EF4-FFF2-40B4-BE49-F238E27FC236}">
                  <a16:creationId xmlns:a16="http://schemas.microsoft.com/office/drawing/2014/main" id="{AF243ABB-F923-6986-034C-0B2098B3CCF8}"/>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B307EB0E-496A-2695-3863-344FFCD08421}"/>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076619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O codificador transforma uma imagem em uma representação oculta de menor resolução.</a:t>
            </a:r>
          </a:p>
          <a:p>
            <a:r>
              <a:rPr lang="pt-BR" dirty="0"/>
              <a:t>Ou seja, ele torna a entrada </a:t>
            </a:r>
            <a:r>
              <a:rPr lang="pt-BR" b="1" i="1" dirty="0">
                <a:solidFill>
                  <a:srgbClr val="7030A0"/>
                </a:solidFill>
              </a:rPr>
              <a:t>menor</a:t>
            </a:r>
            <a:r>
              <a:rPr lang="pt-BR" dirty="0"/>
              <a:t> em termos de </a:t>
            </a:r>
            <a:r>
              <a:rPr lang="pt-BR" b="1" i="1" dirty="0">
                <a:solidFill>
                  <a:srgbClr val="7030A0"/>
                </a:solidFill>
              </a:rPr>
              <a:t>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7402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a:t>
            </a:r>
            <a:r>
              <a:rPr lang="pt-BR" b="1" i="1" dirty="0"/>
              <a:t>revertendo um processo de difusão</a:t>
            </a:r>
            <a:r>
              <a:rPr lang="pt-BR" dirty="0"/>
              <a:t>, ou seja, perda de informação devido à adição de ruído. </a:t>
            </a:r>
          </a:p>
          <a:p>
            <a:r>
              <a:rPr lang="pt-BR" dirty="0"/>
              <a:t>A ideia principal é </a:t>
            </a:r>
            <a:r>
              <a:rPr lang="pt-BR" b="1" i="1" dirty="0">
                <a:solidFill>
                  <a:srgbClr val="7030A0"/>
                </a:solidFill>
              </a:rPr>
              <a:t>adicionar ruído</a:t>
            </a:r>
            <a:r>
              <a:rPr lang="pt-BR" dirty="0"/>
              <a:t> aleatório aos dados e então </a:t>
            </a:r>
            <a:r>
              <a:rPr lang="pt-BR" b="1" i="1" dirty="0">
                <a:solidFill>
                  <a:srgbClr val="7030A0"/>
                </a:solidFill>
              </a:rPr>
              <a:t>desfazer o processo</a:t>
            </a:r>
            <a:r>
              <a:rPr lang="pt-BR" dirty="0"/>
              <a:t> para obter a </a:t>
            </a:r>
            <a:r>
              <a:rPr lang="pt-BR" b="1" i="1" dirty="0">
                <a:solidFill>
                  <a:srgbClr val="7030A0"/>
                </a:solidFill>
              </a:rPr>
              <a:t>distribuição original</a:t>
            </a:r>
            <a:r>
              <a:rPr lang="pt-BR" dirty="0"/>
              <a:t>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5032375"/>
          </a:xfrm>
        </p:spPr>
        <p:txBody>
          <a:bodyPr>
            <a:normAutofit/>
          </a:bodyPr>
          <a:lstStyle/>
          <a:p>
            <a:r>
              <a:rPr lang="pt-BR" dirty="0"/>
              <a:t>O “</a:t>
            </a:r>
            <a:r>
              <a:rPr lang="pt-BR" b="1" i="1" dirty="0">
                <a:solidFill>
                  <a:srgbClr val="7030A0"/>
                </a:solidFill>
              </a:rPr>
              <a:t>gargalo</a:t>
            </a:r>
            <a:r>
              <a:rPr lang="pt-BR" dirty="0"/>
              <a:t>” fica no meio da arquitetura, entre o codificador e o decodificador.</a:t>
            </a:r>
          </a:p>
          <a:p>
            <a:r>
              <a:rPr lang="pt-BR" dirty="0"/>
              <a:t>Ele força o modelo a </a:t>
            </a:r>
            <a:r>
              <a:rPr lang="pt-BR" b="1" i="1" dirty="0">
                <a:solidFill>
                  <a:srgbClr val="7030A0"/>
                </a:solidFill>
              </a:rPr>
              <a:t>aprender um forma comprimida</a:t>
            </a:r>
            <a:r>
              <a:rPr lang="pt-BR" dirty="0"/>
              <a:t> da entrada.</a:t>
            </a:r>
          </a:p>
          <a:p>
            <a:pPr lvl="1">
              <a:buFont typeface="Wingdings" panose="05000000000000000000" pitchFamily="2" charset="2"/>
              <a:buChar char="§"/>
            </a:pPr>
            <a:r>
              <a:rPr lang="pt-BR" dirty="0"/>
              <a:t>O gargalo encontra </a:t>
            </a:r>
            <a:r>
              <a:rPr lang="pt-BR" b="1" i="1" dirty="0">
                <a:solidFill>
                  <a:schemeClr val="accent2"/>
                </a:solidFill>
              </a:rPr>
              <a:t>informações latentes</a:t>
            </a:r>
            <a:r>
              <a:rPr lang="pt-BR" dirty="0"/>
              <a:t>, i.e., ocultas, nos dados de entrada.</a:t>
            </a:r>
          </a:p>
          <a:p>
            <a:r>
              <a:rPr lang="pt-BR" dirty="0"/>
              <a:t>Ele garante que a rede </a:t>
            </a:r>
            <a:r>
              <a:rPr lang="pt-BR" b="1" i="1" dirty="0">
                <a:solidFill>
                  <a:srgbClr val="00B050"/>
                </a:solidFill>
              </a:rPr>
              <a:t>aprenda apenas as informações mais importantes</a:t>
            </a:r>
            <a:r>
              <a:rPr lang="pt-BR" dirty="0"/>
              <a:t>, as quais serão usadas para reconstruir a entrada.</a:t>
            </a:r>
          </a:p>
        </p:txBody>
      </p:sp>
      <p:grpSp>
        <p:nvGrpSpPr>
          <p:cNvPr id="6" name="Agrupar 5">
            <a:extLst>
              <a:ext uri="{FF2B5EF4-FFF2-40B4-BE49-F238E27FC236}">
                <a16:creationId xmlns:a16="http://schemas.microsoft.com/office/drawing/2014/main" id="{EF3ECCDB-CD1F-70AE-8558-3D453069F4AD}"/>
              </a:ext>
            </a:extLst>
          </p:cNvPr>
          <p:cNvGrpSpPr/>
          <p:nvPr/>
        </p:nvGrpSpPr>
        <p:grpSpPr>
          <a:xfrm>
            <a:off x="374662" y="2037529"/>
            <a:ext cx="5430757" cy="3987603"/>
            <a:chOff x="3380621" y="1690688"/>
            <a:chExt cx="5430757" cy="3987603"/>
          </a:xfrm>
        </p:grpSpPr>
        <p:grpSp>
          <p:nvGrpSpPr>
            <p:cNvPr id="7" name="Agrupar 6">
              <a:extLst>
                <a:ext uri="{FF2B5EF4-FFF2-40B4-BE49-F238E27FC236}">
                  <a16:creationId xmlns:a16="http://schemas.microsoft.com/office/drawing/2014/main" id="{1A3FB103-3B33-1D54-A6FA-D21DAFE7D545}"/>
                </a:ext>
              </a:extLst>
            </p:cNvPr>
            <p:cNvGrpSpPr/>
            <p:nvPr/>
          </p:nvGrpSpPr>
          <p:grpSpPr>
            <a:xfrm>
              <a:off x="3380621" y="1690688"/>
              <a:ext cx="5430757" cy="3618271"/>
              <a:chOff x="148731" y="2281083"/>
              <a:chExt cx="5430757" cy="3618271"/>
            </a:xfrm>
          </p:grpSpPr>
          <p:pic>
            <p:nvPicPr>
              <p:cNvPr id="10" name="Picture 2" descr="U-Net: Convolutional Networks for Biomedical Image Segmentation">
                <a:extLst>
                  <a:ext uri="{FF2B5EF4-FFF2-40B4-BE49-F238E27FC236}">
                    <a16:creationId xmlns:a16="http://schemas.microsoft.com/office/drawing/2014/main" id="{E21929C1-A3D5-8093-BAD7-50D195298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de Seta Reta 10">
                <a:extLst>
                  <a:ext uri="{FF2B5EF4-FFF2-40B4-BE49-F238E27FC236}">
                    <a16:creationId xmlns:a16="http://schemas.microsoft.com/office/drawing/2014/main" id="{A389EF54-7267-4F83-C645-8CAA809023D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7C874E39-612C-963E-25BE-C37E118ED835}"/>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9A00F9CB-10B3-2F11-4D78-0CBC8CEDB0F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5" name="CaixaDeTexto 14">
                <a:extLst>
                  <a:ext uri="{FF2B5EF4-FFF2-40B4-BE49-F238E27FC236}">
                    <a16:creationId xmlns:a16="http://schemas.microsoft.com/office/drawing/2014/main" id="{BAD625D1-2778-7615-BB94-8C9B7E15CEE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8" name="Conector de Seta Reta 7">
              <a:extLst>
                <a:ext uri="{FF2B5EF4-FFF2-40B4-BE49-F238E27FC236}">
                  <a16:creationId xmlns:a16="http://schemas.microsoft.com/office/drawing/2014/main" id="{261C6A3B-ED6C-2944-E63D-DF948DC3B8A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2B0B8C67-95DA-7546-FBD9-70749D99922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244516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Em seguida, o decodificador descompacta a representação latente de volta em uma imagem com a mesma resolução inicial.</a:t>
            </a:r>
          </a:p>
          <a:p>
            <a:r>
              <a:rPr lang="pt-BR" dirty="0"/>
              <a:t>Ou seja, ele </a:t>
            </a:r>
            <a:r>
              <a:rPr lang="pt-BR" b="1" i="1" dirty="0">
                <a:solidFill>
                  <a:srgbClr val="7030A0"/>
                </a:solidFill>
              </a:rPr>
              <a:t>aumenta a 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3636648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a:t>
            </a:r>
            <a:r>
              <a:rPr lang="pt-BR" b="1" i="1" dirty="0">
                <a:solidFill>
                  <a:schemeClr val="accent2"/>
                </a:solidFill>
              </a:rPr>
              <a:t>identificar as características mais relevantes</a:t>
            </a:r>
            <a:r>
              <a:rPr lang="pt-BR" dirty="0"/>
              <a:t> na imagem de entrada. </a:t>
            </a:r>
          </a:p>
          <a:p>
            <a:r>
              <a:rPr lang="pt-BR" dirty="0"/>
              <a:t>Suas camadas realizam operações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a:t>
            </a:r>
          </a:p>
          <a:p>
            <a:r>
              <a:rPr lang="pt-BR" b="1" i="1" dirty="0">
                <a:solidFill>
                  <a:schemeClr val="accent2"/>
                </a:solidFill>
              </a:rPr>
              <a:t>As convoluções reduzem a resolução espacial</a:t>
            </a:r>
            <a:r>
              <a:rPr lang="pt-BR" dirty="0"/>
              <a:t> dos </a:t>
            </a:r>
            <a:r>
              <a:rPr lang="pt-BR" b="1" i="1" dirty="0">
                <a:solidFill>
                  <a:srgbClr val="00B050"/>
                </a:solidFill>
              </a:rPr>
              <a:t>mapas de características</a:t>
            </a:r>
            <a:r>
              <a:rPr lang="pt-BR" dirty="0"/>
              <a:t>, capturando assim representações cada vez mais abstratas da entrada.</a:t>
            </a:r>
          </a:p>
        </p:txBody>
      </p:sp>
      <p:grpSp>
        <p:nvGrpSpPr>
          <p:cNvPr id="4" name="Agrupar 3">
            <a:extLst>
              <a:ext uri="{FF2B5EF4-FFF2-40B4-BE49-F238E27FC236}">
                <a16:creationId xmlns:a16="http://schemas.microsoft.com/office/drawing/2014/main" id="{155564D1-10D3-5379-6409-82F2F52EF1C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B80D9887-2157-5EC5-511B-5E8BDC89B928}"/>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CBC4EC97-5F60-6314-98A3-C05186A38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D5E50020-B4D8-0103-2C7F-47E23282E12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081E223-032D-D294-2CF7-36FA28ED47A0}"/>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E4379030-23F6-6BF4-345D-8E62FD6650BC}"/>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05F40462-224D-D47C-E88E-9DE987A8C3DE}"/>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0C223D1D-1AAD-9C30-D01E-28F12EDE53D6}"/>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FAFEF7B7-C38E-825B-2EDA-3DC465D7DEA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1323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a:t>
            </a:r>
            <a:r>
              <a:rPr lang="pt-BR" b="1" i="1" dirty="0"/>
              <a:t>codificação</a:t>
            </a:r>
            <a:r>
              <a:rPr lang="pt-BR" dirty="0"/>
              <a:t>, a </a:t>
            </a:r>
            <a:r>
              <a:rPr lang="pt-BR" b="1" i="1" dirty="0">
                <a:solidFill>
                  <a:srgbClr val="7030A0"/>
                </a:solidFill>
              </a:rPr>
              <a:t>informação espacial é reduzida</a:t>
            </a:r>
            <a:r>
              <a:rPr lang="pt-BR" dirty="0"/>
              <a:t> enquanto a </a:t>
            </a:r>
            <a:r>
              <a:rPr lang="pt-BR" b="1" i="1" dirty="0">
                <a:solidFill>
                  <a:srgbClr val="00B050"/>
                </a:solidFill>
              </a:rPr>
              <a:t>informação das características é aumentada</a:t>
            </a:r>
            <a:r>
              <a:rPr lang="pt-BR" dirty="0"/>
              <a:t> devido ao aumento do número de canais.</a:t>
            </a:r>
          </a:p>
          <a:p>
            <a:r>
              <a:rPr lang="pt-BR" dirty="0"/>
              <a:t>A tarefa do codificador é semelhante à de outras </a:t>
            </a:r>
            <a:r>
              <a:rPr lang="pt-BR" dirty="0" err="1"/>
              <a:t>CNNs</a:t>
            </a:r>
            <a:r>
              <a:rPr lang="pt-BR" dirty="0"/>
              <a:t>.</a:t>
            </a:r>
          </a:p>
        </p:txBody>
      </p:sp>
      <p:grpSp>
        <p:nvGrpSpPr>
          <p:cNvPr id="4" name="Agrupar 3">
            <a:extLst>
              <a:ext uri="{FF2B5EF4-FFF2-40B4-BE49-F238E27FC236}">
                <a16:creationId xmlns:a16="http://schemas.microsoft.com/office/drawing/2014/main" id="{A57447C8-01D5-EC05-3222-9BCDE5ECC1E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5B3790FD-23F8-B74A-78C1-7107CBFE4DD9}"/>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59532559-5D6F-0F00-A151-EEFD67D7E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9E46696E-D650-35C8-41EE-15B4FB04B211}"/>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3769FD1-ECBC-037C-3284-5A63AAACF96E}"/>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F2931605-4B2B-BEDE-657C-E4DE3D0A6BC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71A1AF81-46FF-1088-50CD-9B2464760FDD}"/>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EA36D873-B581-11FF-112F-BAC5E25B9834}"/>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6CFDFB6C-90EF-9B5F-1966-834918A2415E}"/>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043556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(i.e., </a:t>
            </a:r>
            <a:r>
              <a:rPr lang="pt-BR" b="1" i="1" dirty="0">
                <a:solidFill>
                  <a:srgbClr val="7030A0"/>
                </a:solidFill>
              </a:rPr>
              <a:t>descompactar</a:t>
            </a:r>
            <a:r>
              <a:rPr lang="pt-BR" dirty="0"/>
              <a:t>) as informações latentes capturadas pelo codificador, </a:t>
            </a:r>
            <a:r>
              <a:rPr lang="pt-BR" b="1" i="1" dirty="0">
                <a:solidFill>
                  <a:srgbClr val="00B050"/>
                </a:solidFill>
              </a:rPr>
              <a:t>mantendo a resolução espacial da entrada</a:t>
            </a:r>
            <a:r>
              <a:rPr lang="pt-BR" dirty="0"/>
              <a:t>. </a:t>
            </a:r>
          </a:p>
          <a:p>
            <a:r>
              <a:rPr lang="pt-BR" dirty="0"/>
              <a:t>Suas camadas aumentam a resolução dos mapas de características através de </a:t>
            </a:r>
            <a:r>
              <a:rPr lang="pt-BR" b="1" i="1" dirty="0">
                <a:solidFill>
                  <a:schemeClr val="accent2"/>
                </a:solidFill>
              </a:rPr>
              <a:t>convoluções transpostas</a:t>
            </a:r>
            <a:r>
              <a:rPr lang="pt-BR" dirty="0"/>
              <a:t>.</a:t>
            </a:r>
          </a:p>
          <a:p>
            <a:endParaRPr lang="pt-BR" dirty="0"/>
          </a:p>
        </p:txBody>
      </p:sp>
      <p:grpSp>
        <p:nvGrpSpPr>
          <p:cNvPr id="4" name="Agrupar 3">
            <a:extLst>
              <a:ext uri="{FF2B5EF4-FFF2-40B4-BE49-F238E27FC236}">
                <a16:creationId xmlns:a16="http://schemas.microsoft.com/office/drawing/2014/main" id="{C96F8A34-52C6-884A-0E33-7124BE6CACD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8732806A-4E47-94BD-BD05-A52FB0886EA1}"/>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7ECF04DA-C96A-4903-098C-A4DCBC069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02A994FA-47A8-4995-D56D-09CEB02188FB}"/>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4476F2B-9F8A-19DB-53C5-D0DBC449BCB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816934E8-687B-0EEC-AF1E-345F538ED7B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EACA60DC-4607-CA10-4641-DE7D211A4C7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5B1437D9-95CD-EC5E-25AC-2378EAFD024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8366AFC-AEDC-39AE-A13C-65C2DC13CA28}"/>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471105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7251336" y="1825624"/>
            <a:ext cx="4832509"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r>
              <a:rPr lang="pt-BR" dirty="0"/>
              <a:t>Ou seja, essas camadas aumentam a resolução da saída.</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700802"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609"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4053221"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933106"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786623"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2167879"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949910" y="1825624"/>
            <a:ext cx="5133935" cy="5032375"/>
          </a:xfrm>
        </p:spPr>
        <p:txBody>
          <a:bodyPr>
            <a:normAutofit/>
          </a:bodyPr>
          <a:lstStyle/>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grpSp>
        <p:nvGrpSpPr>
          <p:cNvPr id="9" name="Agrupar 8">
            <a:extLst>
              <a:ext uri="{FF2B5EF4-FFF2-40B4-BE49-F238E27FC236}">
                <a16:creationId xmlns:a16="http://schemas.microsoft.com/office/drawing/2014/main" id="{CDE7F92C-EF6F-475E-3F9C-833CC7E6B181}"/>
              </a:ext>
            </a:extLst>
          </p:cNvPr>
          <p:cNvGrpSpPr/>
          <p:nvPr/>
        </p:nvGrpSpPr>
        <p:grpSpPr>
          <a:xfrm>
            <a:off x="595703" y="1870625"/>
            <a:ext cx="6140023" cy="4622250"/>
            <a:chOff x="49165" y="1825624"/>
            <a:chExt cx="6140023" cy="4622250"/>
          </a:xfrm>
        </p:grpSpPr>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grpSp>
    </p:spTree>
    <p:extLst>
      <p:ext uri="{BB962C8B-B14F-4D97-AF65-F5344CB8AC3E}">
        <p14:creationId xmlns:p14="http://schemas.microsoft.com/office/powerpoint/2010/main" val="3383111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a:normAutofit/>
          </a:bodyPr>
          <a:lstStyle/>
          <a:p>
            <a:r>
              <a:rPr lang="pt-BR" dirty="0" err="1"/>
              <a:t>CNNs</a:t>
            </a:r>
            <a:r>
              <a:rPr lang="pt-BR" dirty="0"/>
              <a:t>, incluindo o codificador, tendem a </a:t>
            </a:r>
            <a:r>
              <a:rPr lang="pt-BR" b="1" i="1" dirty="0">
                <a:solidFill>
                  <a:schemeClr val="accent2"/>
                </a:solidFill>
              </a:rPr>
              <a:t>esquecer certas características ao longo das camadas convolucionais</a:t>
            </a:r>
            <a:r>
              <a:rPr lang="pt-BR" dirty="0"/>
              <a:t>.</a:t>
            </a:r>
          </a:p>
          <a:p>
            <a:r>
              <a:rPr lang="pt-BR" dirty="0"/>
              <a:t>Para amenizar esse problema, usa-se </a:t>
            </a:r>
            <a:r>
              <a:rPr lang="pt-BR" b="1" i="1" dirty="0" err="1">
                <a:solidFill>
                  <a:srgbClr val="7030A0"/>
                </a:solidFill>
              </a:rPr>
              <a:t>skip</a:t>
            </a:r>
            <a:r>
              <a:rPr lang="pt-BR" b="1" i="1" dirty="0">
                <a:solidFill>
                  <a:srgbClr val="7030A0"/>
                </a:solidFill>
              </a:rPr>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400801" y="1825624"/>
            <a:ext cx="5683046" cy="5032375"/>
          </a:xfrm>
        </p:spPr>
        <p:txBody>
          <a:bodyPr>
            <a:normAutofit/>
          </a:bodyPr>
          <a:lstStyle/>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r>
              <a:rPr lang="pt-BR" dirty="0"/>
              <a:t>Isso ajuda as camadas decodificadoras a </a:t>
            </a:r>
            <a:r>
              <a:rPr lang="pt-BR" b="1" i="1" dirty="0">
                <a:solidFill>
                  <a:schemeClr val="accent2"/>
                </a:solidFill>
              </a:rPr>
              <a:t>localizar as características com mais precisão</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305659" y="1825624"/>
            <a:ext cx="5778188" cy="5032375"/>
          </a:xfrm>
        </p:spPr>
        <p:txBody>
          <a:bodyPr>
            <a:normAutofit/>
          </a:bodyPr>
          <a:lstStyle/>
          <a:p>
            <a:r>
              <a:rPr lang="pt-BR" dirty="0"/>
              <a:t>Cada nível do decodificador </a:t>
            </a:r>
            <a:r>
              <a:rPr lang="pt-BR" b="1" i="1" dirty="0">
                <a:solidFill>
                  <a:srgbClr val="7030A0"/>
                </a:solidFill>
              </a:rPr>
              <a:t>concatena</a:t>
            </a:r>
            <a:r>
              <a:rPr lang="pt-BR" dirty="0"/>
              <a:t> os </a:t>
            </a:r>
            <a:r>
              <a:rPr lang="pt-BR" b="1" i="1" dirty="0">
                <a:solidFill>
                  <a:schemeClr val="accent2"/>
                </a:solidFill>
              </a:rPr>
              <a:t>mapas de características locais</a:t>
            </a:r>
            <a:r>
              <a:rPr lang="pt-BR" dirty="0"/>
              <a:t> com </a:t>
            </a:r>
            <a:r>
              <a:rPr lang="pt-BR" b="1" i="1" dirty="0">
                <a:solidFill>
                  <a:schemeClr val="accent2"/>
                </a:solidFill>
              </a:rPr>
              <a:t>características de maior resolução </a:t>
            </a:r>
            <a:r>
              <a:rPr lang="pt-BR" dirty="0"/>
              <a:t>vindas do codificador através das </a:t>
            </a:r>
            <a:r>
              <a:rPr lang="pt-BR" b="1" i="1" dirty="0" err="1"/>
              <a:t>skip</a:t>
            </a:r>
            <a:r>
              <a:rPr lang="pt-BR" b="1" i="1" dirty="0"/>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100935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a:t>
            </a:r>
            <a:r>
              <a:rPr lang="pt-BR" b="1" i="1" dirty="0">
                <a:solidFill>
                  <a:srgbClr val="FF0000"/>
                </a:solidFill>
                <a:effectLst/>
                <a:latin typeface="Söhne"/>
              </a:rPr>
              <a:t>difusão transforma passo a passo</a:t>
            </a:r>
            <a:r>
              <a:rPr lang="pt-BR" b="0" i="0" dirty="0">
                <a:solidFill>
                  <a:srgbClr val="0D0D0D"/>
                </a:solidFill>
                <a:effectLst/>
                <a:latin typeface="Söhne"/>
              </a:rPr>
              <a:t> (i.e., iterativamente) </a:t>
            </a:r>
            <a:r>
              <a:rPr lang="pt-BR" b="1" i="1" dirty="0">
                <a:solidFill>
                  <a:srgbClr val="FF0000"/>
                </a:solidFill>
                <a:effectLst/>
                <a:latin typeface="Söhne"/>
              </a:rPr>
              <a:t>um sinal estruturado</a:t>
            </a:r>
            <a:r>
              <a:rPr lang="pt-BR" b="0" i="0" dirty="0">
                <a:solidFill>
                  <a:srgbClr val="0D0D0D"/>
                </a:solidFill>
                <a:effectLst/>
                <a:latin typeface="Söhne"/>
              </a:rPr>
              <a:t> (e.g., uma imagem) </a:t>
            </a:r>
            <a:r>
              <a:rPr lang="pt-BR" b="1" i="1" dirty="0">
                <a:solidFill>
                  <a:srgbClr val="FF0000"/>
                </a:solidFill>
                <a:effectLst/>
                <a:latin typeface="Söhne"/>
              </a:rPr>
              <a:t>em ruído</a:t>
            </a:r>
            <a:r>
              <a:rPr lang="pt-BR" b="0" i="0" dirty="0">
                <a:solidFill>
                  <a:srgbClr val="0D0D0D"/>
                </a:solidFill>
                <a:effectLst/>
                <a:latin typeface="Söhne"/>
              </a:rPr>
              <a:t>. </a:t>
            </a:r>
          </a:p>
          <a:p>
            <a:r>
              <a:rPr lang="pt-BR" b="0" i="0" dirty="0">
                <a:solidFill>
                  <a:srgbClr val="0D0D0D"/>
                </a:solidFill>
                <a:effectLst/>
                <a:latin typeface="Söhne"/>
              </a:rPr>
              <a:t>Ao simular a difusão, geramos imagens ruidosas a partir das imagens de treinamento e, assim, podemos </a:t>
            </a:r>
            <a:r>
              <a:rPr lang="pt-BR" b="1" i="1" dirty="0">
                <a:solidFill>
                  <a:srgbClr val="7030A0"/>
                </a:solidFill>
                <a:effectLst/>
                <a:latin typeface="Söhne"/>
              </a:rPr>
              <a:t>treinar uma rede neural para remover o ruído</a:t>
            </a:r>
            <a:r>
              <a:rPr lang="pt-BR" b="0" i="0" dirty="0">
                <a:solidFill>
                  <a:srgbClr val="0D0D0D"/>
                </a:solidFill>
                <a:effectLst/>
                <a:latin typeface="Söhne"/>
              </a:rPr>
              <a:t>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Até o momento, vimos que a </a:t>
            </a:r>
            <a:r>
              <a:rPr lang="pt-BR" dirty="0" err="1"/>
              <a:t>U-Net</a:t>
            </a:r>
            <a:r>
              <a:rPr lang="pt-BR" dirty="0"/>
              <a:t> recebe um </a:t>
            </a:r>
            <a:r>
              <a:rPr lang="pt-BR" b="1" i="1" dirty="0"/>
              <a:t>tensor</a:t>
            </a:r>
            <a:r>
              <a:rPr lang="pt-BR" dirty="0"/>
              <a:t> com determinadas dimensões de entrada e gera um </a:t>
            </a:r>
            <a:r>
              <a:rPr lang="pt-BR" b="1" i="1" dirty="0"/>
              <a:t>tensor</a:t>
            </a:r>
            <a:r>
              <a:rPr lang="pt-BR" dirty="0"/>
              <a:t> com as mesmas dimensões em sua saída.</a:t>
            </a:r>
          </a:p>
        </p:txBody>
      </p:sp>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88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Ou seja, ela recebe uma imagem e gera um tensor com a predição do ruído adicionado àquela imagem.</a:t>
                </a:r>
              </a:p>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(i.e., o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p:txBody>
          </p:sp>
        </mc:Choice>
        <mc:Fallback xmlns="">
          <p:sp>
            <p:nvSpPr>
              <p:cNvPr id="3" name="Espaço Reservado para Conteúdo 2">
                <a:extLst>
                  <a:ext uri="{FF2B5EF4-FFF2-40B4-BE49-F238E27FC236}">
                    <a16:creationId xmlns:a16="http://schemas.microsoft.com/office/drawing/2014/main" id="{BFD474E2-42CA-B574-EFBF-9081441B8E6A}"/>
                  </a:ext>
                </a:extLst>
              </p:cNvPr>
              <p:cNvSpPr>
                <a:spLocks noGrp="1" noRot="1" noChangeAspect="1" noMove="1" noResize="1" noEditPoints="1" noAdjustHandles="1" noChangeArrowheads="1" noChangeShapeType="1" noTextEdit="1"/>
              </p:cNvSpPr>
              <p:nvPr>
                <p:ph idx="1"/>
              </p:nvPr>
            </p:nvSpPr>
            <p:spPr>
              <a:xfrm>
                <a:off x="5948412" y="1825624"/>
                <a:ext cx="6115767" cy="5032375"/>
              </a:xfrm>
              <a:blipFill>
                <a:blip r:embed="rId2"/>
                <a:stretch>
                  <a:fillRect l="-1795" t="-1937" r="-2792"/>
                </a:stretch>
              </a:blipFill>
            </p:spPr>
            <p:txBody>
              <a:bodyPr/>
              <a:lstStyle/>
              <a:p>
                <a:r>
                  <a:rPr lang="pt-BR">
                    <a:noFill/>
                  </a:rPr>
                  <a:t> </a:t>
                </a:r>
              </a:p>
            </p:txBody>
          </p:sp>
        </mc:Fallback>
      </mc:AlternateContent>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56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0A0D-1A87-B975-950E-BF6AE7477C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5D50C2-501E-48F7-F0BD-B3ADBC6E79FB}"/>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50CE1D-2FDD-0216-2E12-54673D873B21}"/>
                  </a:ext>
                </a:extLst>
              </p:cNvPr>
              <p:cNvSpPr>
                <a:spLocks noGrp="1"/>
              </p:cNvSpPr>
              <p:nvPr>
                <p:ph idx="1"/>
              </p:nvPr>
            </p:nvSpPr>
            <p:spPr>
              <a:xfrm>
                <a:off x="5813658" y="1825624"/>
                <a:ext cx="6250521" cy="5032375"/>
              </a:xfrm>
            </p:spPr>
            <p:txBody>
              <a:bodyPr>
                <a:normAutofit/>
              </a:bodyPr>
              <a:lstStyle/>
              <a:p>
                <a:r>
                  <a:rPr lang="pt-BR" dirty="0"/>
                  <a:t>A </a:t>
                </a:r>
                <a:r>
                  <a:rPr lang="pt-BR" dirty="0" err="1"/>
                  <a:t>U-Net</a:t>
                </a:r>
                <a:r>
                  <a:rPr lang="pt-BR" dirty="0"/>
                  <a:t> não sabe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a:t>
                </a:r>
              </a:p>
              <a:p>
                <a:r>
                  <a:rPr lang="pt-BR" dirty="0"/>
                  <a:t>Essa informação é crítica para o que modelo prediga com precisão o ruído em um determinado intervalo de tempo, </a:t>
                </a:r>
                <a14:m>
                  <m:oMath xmlns:m="http://schemas.openxmlformats.org/officeDocument/2006/math">
                    <m:r>
                      <a:rPr lang="pt-BR" b="0" i="1" smtClean="0">
                        <a:latin typeface="Cambria Math" panose="02040503050406030204" pitchFamily="18" charset="0"/>
                      </a:rPr>
                      <m:t>𝑡</m:t>
                    </m:r>
                  </m:oMath>
                </a14:m>
                <a:r>
                  <a:rPr lang="pt-BR" dirty="0"/>
                  <a:t>.</a:t>
                </a:r>
              </a:p>
              <a:p>
                <a:r>
                  <a:rPr lang="pt-BR" dirty="0"/>
                  <a:t>Portanto, é necessário se modificar a arquitetura da </a:t>
                </a:r>
                <a:r>
                  <a:rPr lang="pt-BR" b="1" i="1" dirty="0" err="1">
                    <a:solidFill>
                      <a:srgbClr val="00B050"/>
                    </a:solidFill>
                  </a:rPr>
                  <a:t>U-Net</a:t>
                </a:r>
                <a:r>
                  <a:rPr lang="pt-BR" b="1" i="1" dirty="0">
                    <a:solidFill>
                      <a:srgbClr val="00B050"/>
                    </a:solidFill>
                  </a:rPr>
                  <a:t> para que ela receba a informação temporal</a:t>
                </a:r>
                <a:r>
                  <a:rPr lang="pt-BR" dirty="0"/>
                  <a:t>.</a:t>
                </a:r>
              </a:p>
            </p:txBody>
          </p:sp>
        </mc:Choice>
        <mc:Fallback xmlns="">
          <p:sp>
            <p:nvSpPr>
              <p:cNvPr id="3" name="Espaço Reservado para Conteúdo 2">
                <a:extLst>
                  <a:ext uri="{FF2B5EF4-FFF2-40B4-BE49-F238E27FC236}">
                    <a16:creationId xmlns:a16="http://schemas.microsoft.com/office/drawing/2014/main" id="{AB50CE1D-2FDD-0216-2E12-54673D873B21}"/>
                  </a:ext>
                </a:extLst>
              </p:cNvPr>
              <p:cNvSpPr>
                <a:spLocks noGrp="1" noRot="1" noChangeAspect="1" noMove="1" noResize="1" noEditPoints="1" noAdjustHandles="1" noChangeArrowheads="1" noChangeShapeType="1" noTextEdit="1"/>
              </p:cNvSpPr>
              <p:nvPr>
                <p:ph idx="1"/>
              </p:nvPr>
            </p:nvSpPr>
            <p:spPr>
              <a:xfrm>
                <a:off x="5813658" y="1825624"/>
                <a:ext cx="6250521" cy="5032375"/>
              </a:xfrm>
              <a:blipFill>
                <a:blip r:embed="rId2"/>
                <a:stretch>
                  <a:fillRect l="-1756" t="-1937"/>
                </a:stretch>
              </a:blipFill>
            </p:spPr>
            <p:txBody>
              <a:bodyPr/>
              <a:lstStyle/>
              <a:p>
                <a:r>
                  <a:rPr lang="pt-BR">
                    <a:noFill/>
                  </a:rPr>
                  <a:t> </a:t>
                </a:r>
              </a:p>
            </p:txBody>
          </p:sp>
        </mc:Fallback>
      </mc:AlternateContent>
      <p:pic>
        <p:nvPicPr>
          <p:cNvPr id="1026" name="Picture 2" descr="Exploring Diffusion Models with JAX | Kaggle">
            <a:extLst>
              <a:ext uri="{FF2B5EF4-FFF2-40B4-BE49-F238E27FC236}">
                <a16:creationId xmlns:a16="http://schemas.microsoft.com/office/drawing/2014/main" id="{8F20BFA5-EE93-B03E-9705-D2E1A1EF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80790"/>
            <a:ext cx="4680961" cy="192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42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como entrada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a:t>
                </a:r>
                <a:r>
                  <a:rPr lang="pt-BR" b="1" i="1" dirty="0">
                    <a:solidFill>
                      <a:schemeClr val="accent2"/>
                    </a:solidFill>
                  </a:rPr>
                  <a:t>saiba</a:t>
                </a:r>
                <a:r>
                  <a:rPr lang="pt-BR" dirty="0"/>
                  <a:t>” em qual </a:t>
                </a:r>
                <a:r>
                  <a:rPr lang="pt-BR" b="1" i="1" dirty="0">
                    <a:solidFill>
                      <a:schemeClr val="accent2"/>
                    </a:solidFill>
                  </a:rPr>
                  <a:t>intervalo de tempo ela está operando e consiga predizer o ruído</a:t>
                </a:r>
                <a:r>
                  <a:rPr lang="pt-BR" dirty="0"/>
                  <a:t>.</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4"/>
            <a:ext cx="11029335" cy="1969135"/>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a:t>
            </a:r>
            <a:r>
              <a:rPr lang="pt-BR" b="1" i="1" dirty="0">
                <a:solidFill>
                  <a:srgbClr val="7030A0"/>
                </a:solidFill>
              </a:rPr>
              <a:t>camadas densas </a:t>
            </a:r>
            <a:r>
              <a:rPr lang="pt-BR" dirty="0"/>
              <a:t>(i.e., totalmente conectadas) e têm suas saídas </a:t>
            </a:r>
            <a:r>
              <a:rPr lang="pt-BR" b="1" i="1" dirty="0">
                <a:solidFill>
                  <a:schemeClr val="accent2"/>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514789"/>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a:t>
            </a:r>
            <a:r>
              <a:rPr lang="pt-BR" b="1" i="1" dirty="0">
                <a:solidFill>
                  <a:srgbClr val="00B050"/>
                </a:solidFill>
              </a:rPr>
              <a:t>treinamento</a:t>
            </a:r>
            <a:r>
              <a:rPr lang="pt-BR" dirty="0"/>
              <a:t> de modelos de difusão é geralmente </a:t>
            </a:r>
            <a:r>
              <a:rPr lang="pt-BR" b="1" i="1" dirty="0">
                <a:solidFill>
                  <a:srgbClr val="00B050"/>
                </a:solidFill>
              </a:rPr>
              <a:t>mais estável</a:t>
            </a:r>
            <a:r>
              <a:rPr lang="pt-BR" dirty="0"/>
              <a:t> do que os de Redes Adversariais Generativas (</a:t>
            </a:r>
            <a:r>
              <a:rPr lang="pt-BR" dirty="0" err="1"/>
              <a:t>GANs</a:t>
            </a:r>
            <a:r>
              <a:rPr lang="pt-BR" dirty="0"/>
              <a:t>), que são notoriamente difíceis de treinar.</a:t>
            </a:r>
          </a:p>
          <a:p>
            <a:r>
              <a:rPr lang="pt-BR" dirty="0"/>
              <a:t>Não sofrem com a </a:t>
            </a:r>
            <a:r>
              <a:rPr lang="pt-BR" b="1" i="1" dirty="0">
                <a:solidFill>
                  <a:srgbClr val="00B050"/>
                </a:solidFill>
              </a:rPr>
              <a:t>diversidade limitada de amostras</a:t>
            </a:r>
            <a:r>
              <a:rPr lang="pt-BR" dirty="0"/>
              <a:t>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a:t>
            </a:r>
            <a:r>
              <a:rPr lang="pt-BR" b="1" i="1" dirty="0">
                <a:solidFill>
                  <a:srgbClr val="00B050"/>
                </a:solidFill>
              </a:rPr>
              <a:t>mais robustos ao </a:t>
            </a:r>
            <a:r>
              <a:rPr lang="pt-BR" b="1" i="1" dirty="0" err="1">
                <a:solidFill>
                  <a:srgbClr val="00B050"/>
                </a:solidFill>
              </a:rPr>
              <a:t>overfitting</a:t>
            </a:r>
            <a:r>
              <a:rPr lang="pt-BR" dirty="0"/>
              <a:t> do que as </a:t>
            </a:r>
            <a:r>
              <a:rPr lang="pt-BR" dirty="0" err="1"/>
              <a:t>GANs</a:t>
            </a:r>
            <a:r>
              <a:rPr lang="pt-BR" dirty="0"/>
              <a:t>.</a:t>
            </a:r>
          </a:p>
          <a:p>
            <a:r>
              <a:rPr lang="pt-BR" dirty="0"/>
              <a:t>Na maioria dos casos, seu </a:t>
            </a:r>
            <a:r>
              <a:rPr lang="pt-BR" b="1" i="1" dirty="0">
                <a:solidFill>
                  <a:srgbClr val="00B050"/>
                </a:solidFill>
              </a:rPr>
              <a:t>desempenho é superior aos modelos generativos de última geração</a:t>
            </a:r>
            <a:r>
              <a:rPr lang="pt-BR" dirty="0"/>
              <a:t>, como </a:t>
            </a:r>
            <a:r>
              <a:rPr lang="pt-BR" dirty="0" err="1"/>
              <a:t>GANs</a:t>
            </a:r>
            <a:r>
              <a:rPr lang="pt-BR" dirty="0"/>
              <a:t> e </a:t>
            </a:r>
            <a:r>
              <a:rPr lang="pt-BR" dirty="0" err="1"/>
              <a:t>Autoencoders</a:t>
            </a:r>
            <a:r>
              <a:rPr lang="pt-BR" dirty="0"/>
              <a:t> Variacionais (</a:t>
            </a:r>
            <a:r>
              <a:rPr lang="pt-BR" dirty="0" err="1"/>
              <a:t>VAEs</a:t>
            </a:r>
            <a:r>
              <a:rPr lang="pt-BR" dirty="0"/>
              <a:t>).</a:t>
            </a:r>
          </a:p>
        </p:txBody>
      </p:sp>
    </p:spTree>
    <p:extLst>
      <p:ext uri="{BB962C8B-B14F-4D97-AF65-F5344CB8AC3E}">
        <p14:creationId xmlns:p14="http://schemas.microsoft.com/office/powerpoint/2010/main" val="251623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a:t>
                </a:r>
                <a:r>
                  <a:rPr lang="pt-BR" b="1" i="1" dirty="0">
                    <a:solidFill>
                      <a:srgbClr val="00B050"/>
                    </a:solidFill>
                  </a:rPr>
                  <a:t>lento na geração de novas amostras</a:t>
                </a:r>
                <a:r>
                  <a:rPr lang="pt-BR" dirty="0"/>
                  <a:t> em comparação com as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a:t>
                </a:r>
                <a:r>
                  <a:rPr lang="pt-BR" b="1" i="1" dirty="0">
                    <a:solidFill>
                      <a:srgbClr val="00B050"/>
                    </a:solidFill>
                  </a:rPr>
                  <a:t>computacionalmente intensivos</a:t>
                </a:r>
                <a:r>
                  <a:rPr lang="pt-BR" dirty="0"/>
                  <a:t> e requerem tempos de treinamento mais longos em comparação com as </a:t>
                </a:r>
                <a:r>
                  <a:rPr lang="pt-BR" dirty="0" err="1"/>
                  <a:t>GANs</a:t>
                </a:r>
                <a:r>
                  <a:rPr lang="pt-BR" dirty="0"/>
                  <a:t>.</a:t>
                </a:r>
              </a:p>
              <a:p>
                <a:r>
                  <a:rPr lang="pt-BR" dirty="0"/>
                  <a:t>Possuem </a:t>
                </a:r>
                <a:r>
                  <a:rPr lang="pt-BR" b="1" i="1" dirty="0">
                    <a:solidFill>
                      <a:srgbClr val="00B050"/>
                    </a:solidFill>
                  </a:rPr>
                  <a:t>vários hiperparâmetros </a:t>
                </a:r>
                <a:r>
                  <a:rPr lang="pt-BR" dirty="0"/>
                  <a:t>que devem ser ajustados para se obter bons resultados.</a:t>
                </a:r>
              </a:p>
            </p:txBody>
          </p:sp>
        </mc:Choice>
        <mc:Fallback xmlns="">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368"/>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solidFill>
                  <a:srgbClr val="7030A0"/>
                </a:solidFill>
              </a:rPr>
              <a:t>word </a:t>
            </a:r>
            <a:r>
              <a:rPr lang="pt-BR" b="1" i="1" dirty="0" err="1">
                <a:solidFill>
                  <a:srgbClr val="7030A0"/>
                </a:solidFill>
              </a:rPr>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i="1" dirty="0" err="1"/>
              <a:t>Image</a:t>
            </a:r>
            <a:r>
              <a:rPr lang="pt-BR" i="1" dirty="0"/>
              <a:t> </a:t>
            </a:r>
            <a:r>
              <a:rPr lang="pt-BR" i="1" dirty="0" err="1"/>
              <a:t>inpainting</a:t>
            </a:r>
            <a:r>
              <a:rPr lang="pt-BR" b="1" i="1" dirty="0">
                <a:solidFill>
                  <a:srgbClr val="7030A0"/>
                </a:solidFill>
              </a:rPr>
              <a:t> </a:t>
            </a:r>
            <a:r>
              <a:rPr lang="pt-BR" dirty="0"/>
              <a:t>é uma técnica que </a:t>
            </a:r>
            <a:r>
              <a:rPr lang="pt-BR" b="1" i="1" dirty="0">
                <a:solidFill>
                  <a:srgbClr val="7030A0"/>
                </a:solidFill>
              </a:rPr>
              <a:t>remove ou substitui elementos em imagens</a:t>
            </a:r>
            <a:r>
              <a:rPr lang="pt-BR" dirty="0"/>
              <a:t>.</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867144" y="1825624"/>
            <a:ext cx="5172456"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a:t>
            </a:r>
            <a:r>
              <a:rPr lang="pt-BR" b="1" i="1" dirty="0">
                <a:solidFill>
                  <a:srgbClr val="7030A0"/>
                </a:solidFill>
                <a:latin typeface="Söhne"/>
              </a:rPr>
              <a:t>eliminar ruído de imagens ruidosas</a:t>
            </a:r>
            <a:r>
              <a:rPr lang="pt-BR" dirty="0">
                <a:solidFill>
                  <a:srgbClr val="0D0D0D"/>
                </a:solidFill>
                <a:latin typeface="Söhne"/>
              </a:rPr>
              <a:t>.</a:t>
            </a:r>
          </a:p>
          <a:p>
            <a:r>
              <a:rPr lang="pt-BR" dirty="0">
                <a:solidFill>
                  <a:srgbClr val="0D0D0D"/>
                </a:solidFill>
                <a:latin typeface="Söhne"/>
              </a:rPr>
              <a:t>Consequentemente, eles aprendem a </a:t>
            </a:r>
            <a:r>
              <a:rPr lang="pt-BR" b="1" i="1" dirty="0">
                <a:solidFill>
                  <a:srgbClr val="00B050"/>
                </a:solidFill>
                <a:latin typeface="Söhne"/>
              </a:rPr>
              <a:t>gerar novas imagens eliminando iterativamente o ruído</a:t>
            </a:r>
            <a:r>
              <a:rPr lang="pt-BR" dirty="0">
                <a:solidFill>
                  <a:srgbClr val="0D0D0D"/>
                </a:solidFill>
                <a:latin typeface="Söhne"/>
              </a:rPr>
              <a:t> de </a:t>
            </a:r>
            <a:r>
              <a:rPr lang="pt-BR" b="1" i="1" dirty="0">
                <a:solidFill>
                  <a:srgbClr val="7030A0"/>
                </a:solidFill>
                <a:latin typeface="Söhne"/>
              </a:rPr>
              <a:t>amostras puramente ruidosas</a:t>
            </a:r>
            <a:r>
              <a:rPr lang="pt-BR" dirty="0">
                <a:solidFill>
                  <a:srgbClr val="0D0D0D"/>
                </a:solidFill>
                <a:latin typeface="Söhne"/>
              </a:rPr>
              <a:t>.</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Modelos de difusão geram imagens mais diversificadas do que as </a:t>
            </a:r>
            <a:r>
              <a:rPr lang="pt-BR" dirty="0" err="1"/>
              <a:t>GANs</a:t>
            </a:r>
            <a:r>
              <a:rPr lang="pt-BR" dirty="0"/>
              <a:t> [4]. </a:t>
            </a:r>
          </a:p>
          <a:p>
            <a:r>
              <a:rPr lang="pt-BR" dirty="0"/>
              <a:t>Por exemplo, na figura ao lado vemos </a:t>
            </a:r>
          </a:p>
          <a:p>
            <a:pPr lvl="1">
              <a:buFont typeface="Wingdings" panose="05000000000000000000" pitchFamily="2" charset="2"/>
              <a:buChar char="§"/>
            </a:pPr>
            <a:r>
              <a:rPr lang="pt-BR" dirty="0"/>
              <a:t>cabeças de avestruz ampliadas,</a:t>
            </a:r>
          </a:p>
          <a:p>
            <a:pPr lvl="1">
              <a:buFont typeface="Wingdings" panose="05000000000000000000" pitchFamily="2" charset="2"/>
              <a:buChar char="§"/>
            </a:pPr>
            <a:r>
              <a:rPr lang="pt-BR" dirty="0"/>
              <a:t>flamingos únicos, </a:t>
            </a:r>
          </a:p>
          <a:p>
            <a:pPr lvl="1">
              <a:buFont typeface="Wingdings" panose="05000000000000000000" pitchFamily="2" charset="2"/>
              <a:buChar char="§"/>
            </a:pPr>
            <a:r>
              <a:rPr lang="pt-BR" dirty="0"/>
              <a:t>diferentes orientações de cheeseburgers, </a:t>
            </a:r>
          </a:p>
          <a:p>
            <a:pPr lvl="1">
              <a:buFont typeface="Wingdings" panose="05000000000000000000" pitchFamily="2" charset="2"/>
              <a:buChar char="§"/>
            </a:pPr>
            <a:r>
              <a:rPr lang="pt-BR" dirty="0"/>
              <a:t>e um peixe sem nenhum humano segurando-o.</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554804" y="1825624"/>
            <a:ext cx="5502517" cy="5032375"/>
          </a:xfrm>
        </p:spPr>
        <p:txBody>
          <a:bodyPr/>
          <a:lstStyle/>
          <a:p>
            <a:r>
              <a:rPr lang="pt-BR" dirty="0"/>
              <a:t>O modelo de difusão obtém o melhor </a:t>
            </a:r>
            <a:r>
              <a:rPr lang="pt-BR" i="1" dirty="0" err="1"/>
              <a:t>Fréchet</a:t>
            </a:r>
            <a:r>
              <a:rPr lang="pt-BR" i="1" dirty="0"/>
              <a:t> </a:t>
            </a:r>
            <a:r>
              <a:rPr lang="pt-BR" i="1" dirty="0" err="1"/>
              <a:t>Inception</a:t>
            </a:r>
            <a:r>
              <a:rPr lang="pt-BR" i="1" dirty="0"/>
              <a:t> Distance </a:t>
            </a:r>
            <a:r>
              <a:rPr lang="pt-BR" dirty="0"/>
              <a:t>(FID) em todas as tarefas executadas em [4].</a:t>
            </a:r>
          </a:p>
          <a:p>
            <a:pPr lvl="1">
              <a:buFont typeface="Wingdings" panose="05000000000000000000" pitchFamily="2" charset="2"/>
              <a:buChar char="§"/>
            </a:pPr>
            <a:r>
              <a:rPr lang="pt-BR" dirty="0"/>
              <a:t>FID é uma métrica usada para </a:t>
            </a:r>
            <a:r>
              <a:rPr lang="pt-BR" b="1" i="1" dirty="0">
                <a:solidFill>
                  <a:srgbClr val="7030A0"/>
                </a:solidFill>
              </a:rPr>
              <a:t>capturar a diversidade das amostras</a:t>
            </a:r>
            <a:r>
              <a:rPr lang="pt-BR" dirty="0"/>
              <a:t>.</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349989" y="2114870"/>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 por trás da geração das imagens sintéticas: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pic>
        <p:nvPicPr>
          <p:cNvPr id="1026" name="Picture 2">
            <a:extLst>
              <a:ext uri="{FF2B5EF4-FFF2-40B4-BE49-F238E27FC236}">
                <a16:creationId xmlns:a16="http://schemas.microsoft.com/office/drawing/2014/main" id="{75D8282A-27E9-05C0-E1AB-C8D2611B3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135" y="1566476"/>
            <a:ext cx="5484039" cy="4926399"/>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5"/>
            <a:ext cx="4851133" cy="4351338"/>
          </a:xfrm>
        </p:spPr>
        <p:txBody>
          <a:bodyPr/>
          <a:lstStyle/>
          <a:p>
            <a:r>
              <a:rPr lang="pt-BR" dirty="0"/>
              <a:t>Nos exemplos seguintes, usaremos uma </a:t>
            </a:r>
            <a:r>
              <a:rPr lang="pt-BR" dirty="0" err="1"/>
              <a:t>U-Net</a:t>
            </a:r>
            <a:r>
              <a:rPr lang="pt-BR" dirty="0"/>
              <a:t> com a arquitetura mostrada ao lado.</a:t>
            </a:r>
          </a:p>
          <a:p>
            <a:r>
              <a:rPr lang="pt-BR" dirty="0"/>
              <a:t>As imagens do conjunto alvo são </a:t>
            </a:r>
            <a:r>
              <a:rPr lang="pt-BR" i="1" dirty="0"/>
              <a:t>sprites</a:t>
            </a:r>
            <a:r>
              <a:rPr lang="pt-BR" dirty="0"/>
              <a:t> coloridos de 16x16 </a:t>
            </a:r>
            <a:r>
              <a:rPr lang="pt-BR" i="1" dirty="0"/>
              <a:t>pixels</a:t>
            </a:r>
            <a:r>
              <a:rPr lang="pt-BR" dirty="0"/>
              <a:t>.</a:t>
            </a:r>
          </a:p>
        </p:txBody>
      </p:sp>
    </p:spTree>
    <p:extLst>
      <p:ext uri="{BB962C8B-B14F-4D97-AF65-F5344CB8AC3E}">
        <p14:creationId xmlns:p14="http://schemas.microsoft.com/office/powerpoint/2010/main" val="94961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pic>
        <p:nvPicPr>
          <p:cNvPr id="1026" name="Picture 2">
            <a:extLst>
              <a:ext uri="{FF2B5EF4-FFF2-40B4-BE49-F238E27FC236}">
                <a16:creationId xmlns:a16="http://schemas.microsoft.com/office/drawing/2014/main" id="{75D8282A-27E9-05C0-E1AB-C8D2611B3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17" y="1566476"/>
            <a:ext cx="5484039" cy="4926399"/>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6579476" y="1825624"/>
            <a:ext cx="5336601" cy="5032375"/>
          </a:xfrm>
        </p:spPr>
        <p:txBody>
          <a:bodyPr/>
          <a:lstStyle/>
          <a:p>
            <a:r>
              <a:rPr lang="pt-BR" dirty="0"/>
              <a:t>Usa blocos residuais, os quais </a:t>
            </a:r>
            <a:r>
              <a:rPr lang="pt-BR" b="1" i="1" dirty="0">
                <a:solidFill>
                  <a:srgbClr val="7030A0"/>
                </a:solidFill>
              </a:rPr>
              <a:t>somam</a:t>
            </a:r>
            <a:r>
              <a:rPr lang="pt-BR" dirty="0"/>
              <a:t> a entrada original à saída de operações de convolução que compõem o bloco.</a:t>
            </a:r>
          </a:p>
          <a:p>
            <a:r>
              <a:rPr lang="pt-BR" dirty="0"/>
              <a:t>Essa operação ajuda a mitigar o problema do desaparecimento do gradiente, melhora o desempenho da rede e facilita o aprendizado de características.</a:t>
            </a:r>
          </a:p>
          <a:p>
            <a:pPr lvl="1">
              <a:buFont typeface="Wingdings" panose="05000000000000000000" pitchFamily="2" charset="2"/>
              <a:buChar char="§"/>
            </a:pPr>
            <a:r>
              <a:rPr lang="pt-BR" dirty="0">
                <a:solidFill>
                  <a:srgbClr val="1F1F1F"/>
                </a:solidFill>
                <a:latin typeface="Google Sans"/>
              </a:rPr>
              <a:t>Elas c</a:t>
            </a:r>
            <a:r>
              <a:rPr lang="pt-BR" b="0" i="0" dirty="0">
                <a:solidFill>
                  <a:srgbClr val="1F1F1F"/>
                </a:solidFill>
                <a:effectLst/>
                <a:latin typeface="Google Sans"/>
              </a:rPr>
              <a:t>oncentram-se em aprender apenas as </a:t>
            </a:r>
            <a:r>
              <a:rPr lang="pt-BR" b="1" i="1" dirty="0">
                <a:solidFill>
                  <a:srgbClr val="7030A0"/>
                </a:solidFill>
                <a:effectLst/>
                <a:latin typeface="Google Sans"/>
              </a:rPr>
              <a:t>diferenças</a:t>
            </a:r>
            <a:r>
              <a:rPr lang="pt-BR" b="0" i="0" dirty="0">
                <a:solidFill>
                  <a:srgbClr val="1F1F1F"/>
                </a:solidFill>
                <a:effectLst/>
                <a:latin typeface="Google Sans"/>
              </a:rPr>
              <a:t> entre a entrada e a saída desejada.</a:t>
            </a:r>
            <a:endParaRPr lang="pt-BR" dirty="0"/>
          </a:p>
        </p:txBody>
      </p:sp>
    </p:spTree>
    <p:extLst>
      <p:ext uri="{BB962C8B-B14F-4D97-AF65-F5344CB8AC3E}">
        <p14:creationId xmlns:p14="http://schemas.microsoft.com/office/powerpoint/2010/main" val="3748386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mc:AlternateContent xmlns:mc="http://schemas.openxmlformats.org/markup-compatibility/2006">
        <mc:Choice xmlns:a14="http://schemas.microsoft.com/office/drawing/2010/main" Requires="a14">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4"/>
                <a:ext cx="4851133" cy="5032375"/>
              </a:xfrm>
            </p:spPr>
            <p:txBody>
              <a:bodyPr>
                <a:normAutofit/>
              </a:bodyPr>
              <a:lstStyle/>
              <a:p>
                <a:r>
                  <a:rPr lang="pt-BR" dirty="0"/>
                  <a:t>Nessa </a:t>
                </a:r>
                <a:r>
                  <a:rPr lang="pt-BR" dirty="0" err="1"/>
                  <a:t>U-Net</a:t>
                </a:r>
                <a:r>
                  <a:rPr lang="pt-BR" dirty="0"/>
                  <a:t>, o passo de tempo </a:t>
                </a:r>
                <a14:m>
                  <m:oMath xmlns:m="http://schemas.openxmlformats.org/officeDocument/2006/math">
                    <m:r>
                      <a:rPr lang="pt-BR" b="0" i="1" smtClean="0">
                        <a:latin typeface="Cambria Math" panose="02040503050406030204" pitchFamily="18" charset="0"/>
                      </a:rPr>
                      <m:t>𝑡</m:t>
                    </m:r>
                  </m:oMath>
                </a14:m>
                <a:r>
                  <a:rPr lang="pt-BR" dirty="0"/>
                  <a:t> é embarcado usando-se um bloco de camadas densas (i.e., totalmente conectadas) e sua saída é adicionada apenas às saídas das camadas de </a:t>
                </a:r>
                <a:r>
                  <a:rPr lang="pt-BR" i="1" dirty="0" err="1"/>
                  <a:t>upsampling</a:t>
                </a:r>
                <a:r>
                  <a:rPr lang="pt-BR" dirty="0"/>
                  <a:t>. </a:t>
                </a:r>
              </a:p>
            </p:txBody>
          </p:sp>
        </mc:Choice>
        <mc:Fallback>
          <p:sp>
            <p:nvSpPr>
              <p:cNvPr id="7" name="Espaço Reservado para Conteúdo 2">
                <a:extLst>
                  <a:ext uri="{FF2B5EF4-FFF2-40B4-BE49-F238E27FC236}">
                    <a16:creationId xmlns:a16="http://schemas.microsoft.com/office/drawing/2014/main" id="{4A3BD2A4-80C6-2C19-0E06-272C0DB48482}"/>
                  </a:ext>
                </a:extLst>
              </p:cNvPr>
              <p:cNvSpPr>
                <a:spLocks noGrp="1" noRot="1" noChangeAspect="1" noMove="1" noResize="1" noEditPoints="1" noAdjustHandles="1" noChangeArrowheads="1" noChangeShapeType="1" noTextEdit="1"/>
              </p:cNvSpPr>
              <p:nvPr>
                <p:ph idx="1"/>
              </p:nvPr>
            </p:nvSpPr>
            <p:spPr>
              <a:xfrm>
                <a:off x="7064943" y="1825624"/>
                <a:ext cx="4851133" cy="5032375"/>
              </a:xfrm>
              <a:blipFill>
                <a:blip r:embed="rId3"/>
                <a:stretch>
                  <a:fillRect l="-2261" t="-1937" r="-1382"/>
                </a:stretch>
              </a:blipFill>
            </p:spPr>
            <p:txBody>
              <a:bodyPr/>
              <a:lstStyle/>
              <a:p>
                <a:r>
                  <a:rPr lang="pt-BR">
                    <a:noFill/>
                  </a:rPr>
                  <a:t> </a:t>
                </a:r>
              </a:p>
            </p:txBody>
          </p:sp>
        </mc:Fallback>
      </mc:AlternateContent>
      <p:pic>
        <p:nvPicPr>
          <p:cNvPr id="3" name="Picture 2">
            <a:extLst>
              <a:ext uri="{FF2B5EF4-FFF2-40B4-BE49-F238E27FC236}">
                <a16:creationId xmlns:a16="http://schemas.microsoft.com/office/drawing/2014/main" id="{8E62432C-C8CF-EDDF-F79B-831363896C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6" t="8450" r="4106"/>
          <a:stretch/>
        </p:blipFill>
        <p:spPr bwMode="auto">
          <a:xfrm>
            <a:off x="528729" y="2343806"/>
            <a:ext cx="6429117" cy="299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74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p:txBody>
          <a:bodyPr/>
          <a:lstStyle/>
          <a:p>
            <a:r>
              <a:rPr lang="pt-BR" dirty="0" err="1">
                <a:hlinkClick r:id="rId3"/>
              </a:rPr>
              <a:t>Sampling</a:t>
            </a:r>
            <a:r>
              <a:rPr lang="pt-BR" dirty="0"/>
              <a:t> </a:t>
            </a:r>
          </a:p>
          <a:p>
            <a:r>
              <a:rPr lang="pt-BR" dirty="0">
                <a:hlinkClick r:id="rId4"/>
              </a:rPr>
              <a:t>Training</a:t>
            </a:r>
            <a:endParaRPr lang="pt-BR" dirty="0"/>
          </a:p>
        </p:txBody>
      </p:sp>
      <p:grpSp>
        <p:nvGrpSpPr>
          <p:cNvPr id="4" name="Agrupar 3">
            <a:extLst>
              <a:ext uri="{FF2B5EF4-FFF2-40B4-BE49-F238E27FC236}">
                <a16:creationId xmlns:a16="http://schemas.microsoft.com/office/drawing/2014/main" id="{04DA7EE4-920C-44B6-F76D-EB1C2F7EEA0D}"/>
              </a:ext>
            </a:extLst>
          </p:cNvPr>
          <p:cNvGrpSpPr/>
          <p:nvPr/>
        </p:nvGrpSpPr>
        <p:grpSpPr>
          <a:xfrm>
            <a:off x="304800" y="4117192"/>
            <a:ext cx="11691298" cy="2659743"/>
            <a:chOff x="304800" y="3385672"/>
            <a:chExt cx="11691298" cy="2659743"/>
          </a:xfrm>
        </p:grpSpPr>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875" y="3562566"/>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3370" y="3806860"/>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5" r="10641"/>
            <a:stretch/>
          </p:blipFill>
          <p:spPr bwMode="auto">
            <a:xfrm>
              <a:off x="8665027" y="3385672"/>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319" r="20198"/>
            <a:stretch/>
          </p:blipFill>
          <p:spPr bwMode="auto">
            <a:xfrm>
              <a:off x="304800" y="3806860"/>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4172390"/>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804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D556-C922-9BBF-664B-EBC53A05349F}"/>
              </a:ext>
            </a:extLst>
          </p:cNvPr>
          <p:cNvSpPr>
            <a:spLocks noGrp="1"/>
          </p:cNvSpPr>
          <p:nvPr>
            <p:ph type="title"/>
          </p:nvPr>
        </p:nvSpPr>
        <p:spPr/>
        <p:txBody>
          <a:bodyPr/>
          <a:lstStyle/>
          <a:p>
            <a:r>
              <a:rPr lang="pt-BR" dirty="0"/>
              <a:t>Quiz</a:t>
            </a:r>
          </a:p>
        </p:txBody>
      </p:sp>
      <p:sp>
        <p:nvSpPr>
          <p:cNvPr id="3" name="Espaço Reservado para Conteúdo 2">
            <a:extLst>
              <a:ext uri="{FF2B5EF4-FFF2-40B4-BE49-F238E27FC236}">
                <a16:creationId xmlns:a16="http://schemas.microsoft.com/office/drawing/2014/main" id="{D0DBCD39-AC79-01BE-E090-C12757550A62}"/>
              </a:ext>
            </a:extLst>
          </p:cNvPr>
          <p:cNvSpPr>
            <a:spLocks noGrp="1"/>
          </p:cNvSpPr>
          <p:nvPr>
            <p:ph idx="1"/>
          </p:nvPr>
        </p:nvSpPr>
        <p:spPr/>
        <p:txBody>
          <a:bodyPr/>
          <a:lstStyle/>
          <a:p>
            <a:r>
              <a:rPr lang="pt-BR" dirty="0">
                <a:hlinkClick r:id="rId2"/>
              </a:rPr>
              <a:t>Modelos de difusão</a:t>
            </a:r>
            <a:endParaRPr lang="pt-BR" dirty="0"/>
          </a:p>
          <a:p>
            <a:r>
              <a:rPr lang="pt-BR" dirty="0"/>
              <a:t>Anexem o </a:t>
            </a:r>
            <a:r>
              <a:rPr lang="pt-BR" i="1" dirty="0"/>
              <a:t>print screen</a:t>
            </a:r>
            <a:r>
              <a:rPr lang="pt-BR" dirty="0"/>
              <a:t> da pontuação obtida à tarefa específica do MS Teams.</a:t>
            </a:r>
          </a:p>
          <a:p>
            <a:pPr marL="0" indent="0">
              <a:buNone/>
            </a:pPr>
            <a:endParaRPr lang="pt-BR" dirty="0"/>
          </a:p>
        </p:txBody>
      </p:sp>
      <p:pic>
        <p:nvPicPr>
          <p:cNvPr id="5" name="Imagem 4">
            <a:extLst>
              <a:ext uri="{FF2B5EF4-FFF2-40B4-BE49-F238E27FC236}">
                <a16:creationId xmlns:a16="http://schemas.microsoft.com/office/drawing/2014/main" id="{837995E2-2C36-B389-8AAC-FB361D389D89}"/>
              </a:ext>
            </a:extLst>
          </p:cNvPr>
          <p:cNvPicPr>
            <a:picLocks noChangeAspect="1"/>
          </p:cNvPicPr>
          <p:nvPr/>
        </p:nvPicPr>
        <p:blipFill>
          <a:blip r:embed="rId3"/>
          <a:stretch>
            <a:fillRect/>
          </a:stretch>
        </p:blipFill>
        <p:spPr>
          <a:xfrm>
            <a:off x="1387177" y="3429000"/>
            <a:ext cx="9220999" cy="1356478"/>
          </a:xfrm>
          <a:prstGeom prst="rect">
            <a:avLst/>
          </a:prstGeom>
        </p:spPr>
      </p:pic>
    </p:spTree>
    <p:extLst>
      <p:ext uri="{BB962C8B-B14F-4D97-AF65-F5344CB8AC3E}">
        <p14:creationId xmlns:p14="http://schemas.microsoft.com/office/powerpoint/2010/main" val="36509540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lnSpcReduction="1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a:t>
                </a:r>
                <a:r>
                  <a:rPr lang="pt-BR" b="1" i="1" dirty="0">
                    <a:solidFill>
                      <a:srgbClr val="7030A0"/>
                    </a:solidFill>
                  </a:rPr>
                  <a:t>distribuição original</a:t>
                </a:r>
                <a:r>
                  <a:rPr lang="pt-BR" dirty="0"/>
                  <a:t>,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pic>
        <p:nvPicPr>
          <p:cNvPr id="29" name="Imagem 28">
            <a:extLst>
              <a:ext uri="{FF2B5EF4-FFF2-40B4-BE49-F238E27FC236}">
                <a16:creationId xmlns:a16="http://schemas.microsoft.com/office/drawing/2014/main" id="{25B196A3-B8F6-94C1-3E51-C24493D0F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14" y="1825624"/>
            <a:ext cx="3231722" cy="3974203"/>
          </a:xfrm>
          <a:prstGeom prst="rect">
            <a:avLst/>
          </a:prstGeom>
        </p:spPr>
      </p:pic>
    </p:spTree>
    <p:extLst>
      <p:ext uri="{BB962C8B-B14F-4D97-AF65-F5344CB8AC3E}">
        <p14:creationId xmlns:p14="http://schemas.microsoft.com/office/powerpoint/2010/main" val="766727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818147" y="847023"/>
            <a:ext cx="10722544" cy="53805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b="1" dirty="0"/>
              <a:t>Anexo I</a:t>
            </a:r>
          </a:p>
          <a:p>
            <a:pPr algn="ctr"/>
            <a:r>
              <a:rPr lang="pt-BR" sz="6600" dirty="0"/>
              <a:t>O truque de </a:t>
            </a:r>
            <a:r>
              <a:rPr lang="pt-BR" sz="6600" dirty="0" err="1"/>
              <a:t>reparametrização</a:t>
            </a:r>
            <a:r>
              <a:rPr lang="pt-BR" sz="6600" dirty="0"/>
              <a:t>: Amostragem tratável em forma fechada em qualquer passo de tempo</a:t>
            </a:r>
          </a:p>
        </p:txBody>
      </p:sp>
    </p:spTree>
    <p:extLst>
      <p:ext uri="{BB962C8B-B14F-4D97-AF65-F5344CB8AC3E}">
        <p14:creationId xmlns:p14="http://schemas.microsoft.com/office/powerpoint/2010/main" val="572250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Usando o </a:t>
                </a:r>
                <a:r>
                  <a:rPr lang="pt-BR" b="1" i="1" dirty="0">
                    <a:solidFill>
                      <a:srgbClr val="00B050"/>
                    </a:solidFill>
                  </a:rPr>
                  <a:t>truque da </a:t>
                </a:r>
                <a:r>
                  <a:rPr lang="pt-BR" b="1" i="1" dirty="0" err="1">
                    <a:solidFill>
                      <a:srgbClr val="00B050"/>
                    </a:solidFill>
                  </a:rPr>
                  <a:t>reparametrização</a:t>
                </a:r>
                <a:r>
                  <a:rPr lang="pt-BR" dirty="0"/>
                  <a:t>, podemos amostrar em qualquer instante de tempo, </a:t>
                </a:r>
                <a14:m>
                  <m:oMath xmlns:m="http://schemas.openxmlformats.org/officeDocument/2006/math">
                    <m:r>
                      <a:rPr lang="pt-BR" b="0" i="1" smtClean="0">
                        <a:latin typeface="Cambria Math" panose="02040503050406030204" pitchFamily="18" charset="0"/>
                      </a:rPr>
                      <m:t>𝑡</m:t>
                    </m:r>
                  </m:oMath>
                </a14:m>
                <a:r>
                  <a:rPr lang="pt-BR" dirty="0"/>
                  <a:t>, sempre começando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(i.e., a imagem original).</a:t>
                </a:r>
              </a:p>
              <a:p>
                <a:r>
                  <a:rPr lang="pt-BR" dirty="0"/>
                  <a:t>Vamos começar pelo instante, </a:t>
                </a:r>
                <a14:m>
                  <m:oMath xmlns:m="http://schemas.openxmlformats.org/officeDocument/2006/math">
                    <m:r>
                      <a:rPr lang="pt-BR" b="0" i="1" smtClean="0">
                        <a:latin typeface="Cambria Math" panose="02040503050406030204" pitchFamily="18" charset="0"/>
                      </a:rPr>
                      <m:t>𝑡</m:t>
                    </m:r>
                    <m:r>
                      <a:rPr lang="pt-BR" b="0" i="0" smtClean="0">
                        <a:latin typeface="Cambria Math" panose="02040503050406030204" pitchFamily="18" charset="0"/>
                      </a:rPr>
                      <m:t>.</m:t>
                    </m:r>
                  </m:oMath>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oMath>
                  </m:oMathPara>
                </a14:m>
                <a:endParaRPr lang="pt-BR" b="0" dirty="0"/>
              </a:p>
              <a:p>
                <a:r>
                  <a:rPr lang="pt-BR" dirty="0"/>
                  <a:t>Definindo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m:t>
                      </m:r>
                    </m:oMath>
                  </m:oMathPara>
                </a14:m>
                <a:endParaRPr lang="pt-BR" dirty="0"/>
              </a:p>
              <a:p>
                <a:r>
                  <a:rPr lang="pt-BR" dirty="0"/>
                  <a:t>Na sequência, definimos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da mesma forma</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d>
                        <m:dPr>
                          <m:begChr m:val="{"/>
                          <m:endChr m:val="}"/>
                          <m:ctrlPr>
                            <a:rPr lang="pt-BR" i="1" smtClean="0">
                              <a:latin typeface="Cambria Math" panose="02040503050406030204" pitchFamily="18" charset="0"/>
                              <a:ea typeface="Cambria Math" panose="02040503050406030204" pitchFamily="18" charset="0"/>
                            </a:rPr>
                          </m:ctrlPr>
                        </m:d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e>
                      </m:d>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55"/>
                </a:stretch>
              </a:blipFill>
            </p:spPr>
            <p:txBody>
              <a:bodyPr/>
              <a:lstStyle/>
              <a:p>
                <a:r>
                  <a:rPr lang="pt-BR">
                    <a:noFill/>
                  </a:rPr>
                  <a:t> </a:t>
                </a:r>
              </a:p>
            </p:txBody>
          </p:sp>
        </mc:Fallback>
      </mc:AlternateContent>
    </p:spTree>
    <p:extLst>
      <p:ext uri="{BB962C8B-B14F-4D97-AF65-F5344CB8AC3E}">
        <p14:creationId xmlns:p14="http://schemas.microsoft.com/office/powerpoint/2010/main" val="32969176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Organizando os termos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a:p>
                <a:r>
                  <a:rPr lang="pt-BR" dirty="0"/>
                  <a:t>A soma de duas variáveis aleatórias normalmente distribuídas é outra variável aleatória normalmente distribuída com média e variância iguais à soma das médias e variâncias das variáveis aleatórias individuais.</a:t>
                </a:r>
              </a:p>
              <a:p>
                <a:r>
                  <a:rPr lang="pt-BR" dirty="0"/>
                  <a:t>Portanto,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Simplificando o segundo termo,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1601"/>
                </a:stretch>
              </a:blipFill>
            </p:spPr>
            <p:txBody>
              <a:bodyPr/>
              <a:lstStyle/>
              <a:p>
                <a:r>
                  <a:rPr lang="pt-BR">
                    <a:noFill/>
                  </a:rPr>
                  <a:t> </a:t>
                </a:r>
              </a:p>
            </p:txBody>
          </p:sp>
        </mc:Fallback>
      </mc:AlternateContent>
    </p:spTree>
    <p:extLst>
      <p:ext uri="{BB962C8B-B14F-4D97-AF65-F5344CB8AC3E}">
        <p14:creationId xmlns:p14="http://schemas.microsoft.com/office/powerpoint/2010/main" val="5518525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−3</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−3</m:t>
                          </m:r>
                        </m:sub>
                      </m:sSub>
                      <m:r>
                        <a:rPr lang="pt-BR" b="0" i="0" smtClean="0">
                          <a:latin typeface="Cambria Math" panose="02040503050406030204" pitchFamily="18" charset="0"/>
                        </a:rPr>
                        <m:t>.</m:t>
                      </m:r>
                    </m:oMath>
                  </m:oMathPara>
                </a14:m>
                <a:endParaRPr lang="pt-BR" dirty="0"/>
              </a:p>
              <a:p>
                <a:r>
                  <a:rPr lang="pt-BR" dirty="0"/>
                  <a:t>Se prosseguirmos até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rPr>
                        <m:t>.</m:t>
                      </m:r>
                    </m:oMath>
                  </m:oMathPara>
                </a14:m>
                <a:endParaRPr lang="pt-BR" dirty="0"/>
              </a:p>
              <a:p>
                <a:r>
                  <a:rPr lang="pt-BR" dirty="0"/>
                  <a:t>Portanto, definindo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𝑖</m:t>
                            </m:r>
                          </m:sub>
                        </m:sSub>
                      </m:e>
                    </m:nary>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r>
                            <a:rPr lang="pt-BR"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a:t>
                </a:r>
                <a:r>
                  <a:rPr lang="pt-BR"/>
                  <a:t>nde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0</m:t>
                        </m:r>
                      </m:sub>
                    </m:sSub>
                    <m:r>
                      <a:rPr lang="pt-BR" b="1" i="1" smtClean="0">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1"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1104" t="-1937"/>
                </a:stretch>
              </a:blipFill>
            </p:spPr>
            <p:txBody>
              <a:bodyPr/>
              <a:lstStyle/>
              <a:p>
                <a:r>
                  <a:rPr lang="pt-BR">
                    <a:noFill/>
                  </a:rPr>
                  <a:t> </a:t>
                </a:r>
              </a:p>
            </p:txBody>
          </p:sp>
        </mc:Fallback>
      </mc:AlternateContent>
    </p:spTree>
    <p:extLst>
      <p:ext uri="{BB962C8B-B14F-4D97-AF65-F5344CB8AC3E}">
        <p14:creationId xmlns:p14="http://schemas.microsoft.com/office/powerpoint/2010/main" val="2276073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6378-04E5-45BD-70AD-0A136ACAF3A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6D96233B-E85B-06BF-D28C-C54059673D3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a:t>Figuras</a:t>
            </a:r>
            <a:endParaRPr lang="pt-BR" sz="6600" b="1" i="1" dirty="0"/>
          </a:p>
        </p:txBody>
      </p:sp>
    </p:spTree>
    <p:extLst>
      <p:ext uri="{BB962C8B-B14F-4D97-AF65-F5344CB8AC3E}">
        <p14:creationId xmlns:p14="http://schemas.microsoft.com/office/powerpoint/2010/main" val="3097577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grpSp>
        <p:nvGrpSpPr>
          <p:cNvPr id="99" name="Agrupar 98">
            <a:extLst>
              <a:ext uri="{FF2B5EF4-FFF2-40B4-BE49-F238E27FC236}">
                <a16:creationId xmlns:a16="http://schemas.microsoft.com/office/drawing/2014/main" id="{683926DE-005A-7359-F551-AF5D6480162D}"/>
              </a:ext>
            </a:extLst>
          </p:cNvPr>
          <p:cNvGrpSpPr/>
          <p:nvPr/>
        </p:nvGrpSpPr>
        <p:grpSpPr>
          <a:xfrm>
            <a:off x="5840685" y="1888164"/>
            <a:ext cx="2500355" cy="2765755"/>
            <a:chOff x="1004844" y="1985470"/>
            <a:chExt cx="2500355" cy="2765755"/>
          </a:xfrm>
        </p:grpSpPr>
        <p:sp>
          <p:nvSpPr>
            <p:cNvPr id="21" name="Elipse 20">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Elipse 28">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4" name="Conector de Seta Reta 43">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47" name="Elipse 46">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49" name="Elipse 48">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Elipse 101">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3" name="Elipse 102">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4" name="Elipse 103">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5" name="Elipse 104">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6" name="Elipse 105">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7" name="Elipse 106">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8" name="Elipse 107">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9" name="Elipse 108">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Elipse 109">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Elipse 110">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2" name="Elipse 111">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3" name="Elipse 112">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4" name="Elipse 113">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5" name="Elipse 114">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6" name="Elipse 115">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7" name="Elipse 116">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8" name="Elipse 117">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9" name="CaixaDeTexto 118">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120" name="Elipse 119">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03306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5367528" y="1825624"/>
                <a:ext cx="6685926" cy="5032375"/>
              </a:xfrm>
            </p:spPr>
            <p:txBody>
              <a:bodyPr>
                <a:normAutofit/>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se torne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5367528" y="1825624"/>
                <a:ext cx="6685926" cy="5032375"/>
              </a:xfrm>
              <a:blipFill>
                <a:blip r:embed="rId2"/>
                <a:stretch>
                  <a:fillRect l="-1642" t="-1937" r="-639"/>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6AC202B1-8E00-2CA2-01D9-59B2D637D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902" y="1953754"/>
            <a:ext cx="3516850" cy="3928313"/>
          </a:xfrm>
          <a:prstGeom prst="rect">
            <a:avLst/>
          </a:prstGeom>
        </p:spPr>
      </p:pic>
    </p:spTree>
    <p:extLst>
      <p:ext uri="{BB962C8B-B14F-4D97-AF65-F5344CB8AC3E}">
        <p14:creationId xmlns:p14="http://schemas.microsoft.com/office/powerpoint/2010/main" val="28432778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11679</TotalTime>
  <Words>6635</Words>
  <Application>Microsoft Office PowerPoint</Application>
  <PresentationFormat>Widescreen</PresentationFormat>
  <Paragraphs>577</Paragraphs>
  <Slides>86</Slides>
  <Notes>33</Notes>
  <HiddenSlides>0</HiddenSlides>
  <MMClips>0</MMClips>
  <ScaleCrop>false</ScaleCrop>
  <HeadingPairs>
    <vt:vector size="6" baseType="variant">
      <vt:variant>
        <vt:lpstr>Fontes usadas</vt:lpstr>
      </vt:variant>
      <vt:variant>
        <vt:i4>13</vt:i4>
      </vt:variant>
      <vt:variant>
        <vt:lpstr>Tema</vt:lpstr>
      </vt:variant>
      <vt:variant>
        <vt:i4>1</vt:i4>
      </vt:variant>
      <vt:variant>
        <vt:lpstr>Títulos de slides</vt:lpstr>
      </vt:variant>
      <vt:variant>
        <vt:i4>86</vt:i4>
      </vt:variant>
    </vt:vector>
  </HeadingPairs>
  <TitlesOfParts>
    <vt:vector size="100" baseType="lpstr">
      <vt:lpstr>Arial</vt:lpstr>
      <vt:lpstr>Calibri</vt:lpstr>
      <vt:lpstr>Calibri Light</vt:lpstr>
      <vt:lpstr>Cambria Math</vt:lpstr>
      <vt:lpstr>Charter</vt:lpstr>
      <vt:lpstr>Google Sans</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Termodinâmica de não equilíbrio</vt:lpstr>
      <vt:lpstr>Termodinâmica de não equilíbrio</vt:lpstr>
      <vt:lpstr>Modelos de difusão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Apresentação do PowerPoint</vt:lpstr>
      <vt:lpstr>Processo de difusão reversa</vt:lpstr>
      <vt:lpstr>Processo de difusão reversa</vt:lpstr>
      <vt:lpstr>Apresentação do PowerPoint</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Apresentação do PowerPoint</vt:lpstr>
      <vt:lpstr>U-Net</vt:lpstr>
      <vt:lpstr>U-Net</vt:lpstr>
      <vt:lpstr>U-Net</vt:lpstr>
      <vt:lpstr>U-Net</vt:lpstr>
      <vt:lpstr>U-Net</vt:lpstr>
      <vt:lpstr>U-Net</vt:lpstr>
      <vt:lpstr>U-Net</vt:lpstr>
      <vt:lpstr>U-Net</vt:lpstr>
      <vt:lpstr>U-Net: Codificador</vt:lpstr>
      <vt:lpstr>U-Net: Codificador</vt:lpstr>
      <vt:lpstr>U-Net: Decodificador</vt:lpstr>
      <vt:lpstr>U-Net: Decodificador</vt:lpstr>
      <vt:lpstr>U-Net: Decodificador</vt:lpstr>
      <vt:lpstr>U-Net: Skip Connections</vt:lpstr>
      <vt:lpstr>U-Net: Skip Connections</vt:lpstr>
      <vt:lpstr>U-Net: Skip Connections</vt:lpstr>
      <vt:lpstr>U-Net: Informação temporal</vt:lpstr>
      <vt:lpstr>U-Net: Informação temporal</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Exemplos</vt:lpstr>
      <vt:lpstr>Exemplos</vt:lpstr>
      <vt:lpstr>Exemplos</vt:lpstr>
      <vt:lpstr>Quiz</vt:lpstr>
      <vt:lpstr>Referências</vt:lpstr>
      <vt:lpstr>Apresentação do PowerPoint</vt:lpstr>
      <vt:lpstr>Apresentação do PowerPoint</vt:lpstr>
      <vt:lpstr>Apresentação do PowerPoint</vt:lpstr>
      <vt:lpstr>O truque de reparametrização</vt:lpstr>
      <vt:lpstr>O truque de reparametrização</vt:lpstr>
      <vt:lpstr>O truque de reparametrização</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2145</cp:revision>
  <dcterms:created xsi:type="dcterms:W3CDTF">2020-01-20T13:50:05Z</dcterms:created>
  <dcterms:modified xsi:type="dcterms:W3CDTF">2024-03-15T09:54:42Z</dcterms:modified>
</cp:coreProperties>
</file>